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41" r:id="rId2"/>
    <p:sldId id="442" r:id="rId3"/>
    <p:sldId id="508" r:id="rId4"/>
  </p:sldIdLst>
  <p:sldSz cx="9144000" cy="6858000" type="screen4x3"/>
  <p:notesSz cx="6797675" cy="9856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rgbClr val="003366"/>
        </a:solidFill>
        <a:latin typeface="HouschkaLight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8B"/>
    <a:srgbClr val="CC3300"/>
    <a:srgbClr val="2CA9AB"/>
    <a:srgbClr val="0099CC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687" autoAdjust="0"/>
    <p:restoredTop sz="94563" autoAdjust="0"/>
  </p:normalViewPr>
  <p:slideViewPr>
    <p:cSldViewPr>
      <p:cViewPr>
        <p:scale>
          <a:sx n="75" d="100"/>
          <a:sy n="75" d="100"/>
        </p:scale>
        <p:origin x="-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704" y="-84"/>
      </p:cViewPr>
      <p:guideLst>
        <p:guide orient="horz" pos="310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4243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0" tIns="46009" rIns="92020" bIns="46009" numCol="1" anchor="t" anchorCtr="0" compatLnSpc="1">
            <a:prstTxWarp prst="textNoShape">
              <a:avLst/>
            </a:prstTxWarp>
          </a:bodyPr>
          <a:lstStyle>
            <a:lvl1pPr defTabSz="912813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162" y="1"/>
            <a:ext cx="2876500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0" tIns="46009" rIns="92020" bIns="46009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4924"/>
            <a:ext cx="2954243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0" tIns="46009" rIns="92020" bIns="46009" numCol="1" anchor="b" anchorCtr="0" compatLnSpc="1">
            <a:prstTxWarp prst="textNoShape">
              <a:avLst/>
            </a:prstTxWarp>
          </a:bodyPr>
          <a:lstStyle>
            <a:lvl1pPr defTabSz="912813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162" y="9394924"/>
            <a:ext cx="2876500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0" tIns="46009" rIns="92020" bIns="46009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 smtClean="0"/>
            </a:lvl1pPr>
          </a:lstStyle>
          <a:p>
            <a:pPr>
              <a:defRPr/>
            </a:pPr>
            <a:fld id="{50323F90-F746-4978-B9BB-546112438F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359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4243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12813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162" y="1"/>
            <a:ext cx="2876500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013" y="76517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919" y="4659630"/>
            <a:ext cx="4975567" cy="4429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4924"/>
            <a:ext cx="2954243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12813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162" y="9394924"/>
            <a:ext cx="2876500" cy="4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 smtClean="0"/>
            </a:lvl1pPr>
          </a:lstStyle>
          <a:p>
            <a:pPr>
              <a:defRPr/>
            </a:pPr>
            <a:fld id="{7C8A552C-D1CA-427E-8F4E-F43C5294FA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518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1pPr>
            <a:lvl2pPr marL="742950" indent="-28575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2pPr>
            <a:lvl3pPr marL="11430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3pPr>
            <a:lvl4pPr marL="16002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4pPr>
            <a:lvl5pPr marL="20574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9pPr>
          </a:lstStyle>
          <a:p>
            <a:fld id="{4BADF954-8C20-4501-8D3D-7A2F91E1BDF2}" type="slidenum">
              <a:rPr lang="en-GB" sz="1200"/>
              <a:pPr/>
              <a:t>1</a:t>
            </a:fld>
            <a:endParaRPr lang="en-GB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1075" y="765175"/>
            <a:ext cx="4887913" cy="366553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2919" y="4659630"/>
            <a:ext cx="4973948" cy="44294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1pPr>
            <a:lvl2pPr marL="742950" indent="-28575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2pPr>
            <a:lvl3pPr marL="11430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3pPr>
            <a:lvl4pPr marL="16002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4pPr>
            <a:lvl5pPr marL="20574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9pPr>
          </a:lstStyle>
          <a:p>
            <a:fld id="{A3AB34AB-C42E-42AE-AFE4-1E2AAA24F60B}" type="slidenum">
              <a:rPr lang="en-GB" sz="1200"/>
              <a:pPr/>
              <a:t>2</a:t>
            </a:fld>
            <a:endParaRPr lang="en-GB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1pPr>
            <a:lvl2pPr marL="742950" indent="-28575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2pPr>
            <a:lvl3pPr marL="11430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3pPr>
            <a:lvl4pPr marL="16002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4pPr>
            <a:lvl5pPr marL="20574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9pPr>
          </a:lstStyle>
          <a:p>
            <a:fld id="{E6E5334A-7620-4FB8-BD88-9A7F096E590D}" type="slidenum">
              <a:rPr lang="en-GB" sz="1200"/>
              <a:pPr/>
              <a:t>3</a:t>
            </a:fld>
            <a:endParaRPr lang="en-GB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609600" y="5715000"/>
            <a:ext cx="7924800" cy="0"/>
          </a:xfrm>
          <a:prstGeom prst="line">
            <a:avLst/>
          </a:prstGeom>
          <a:noFill/>
          <a:ln w="25400">
            <a:solidFill>
              <a:srgbClr val="2CA9A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3" name="Picture 10" descr="Ty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729163"/>
            <a:ext cx="3289300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4162425"/>
            <a:ext cx="503237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51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6BF46-956D-466E-BF4D-657C59F5D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6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800100"/>
            <a:ext cx="19812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800100"/>
            <a:ext cx="57912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4522C-252C-4CDE-B7D6-BA89D4325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06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0100"/>
            <a:ext cx="7467600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28800"/>
            <a:ext cx="7924800" cy="37719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1709E-8FCF-4EF9-B440-736C939AD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8E4D2-8828-4E12-819D-2F871799F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03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4B425-C951-491B-A3A9-9DBF5F4A6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2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8862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862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F6471-52D9-40A1-B6D0-8063E5504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61F77-C978-433D-84D0-AEA5FAEF0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3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E4D78-665A-427D-B94C-2066E3937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5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BC229-FDD4-442F-86CA-0A5DEEC56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5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EFBF8-C769-4A57-B92E-592C2A09C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7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C5CE-F6A4-4F40-B4D3-C1972A726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5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800100"/>
            <a:ext cx="7467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79248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0" y="6096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400" smtClean="0">
                <a:latin typeface="+mn-lt"/>
              </a:defRPr>
            </a:lvl1pPr>
          </a:lstStyle>
          <a:p>
            <a:pPr>
              <a:defRPr/>
            </a:pPr>
            <a:fld id="{1DD35627-3E10-4716-97F2-85BF00571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9600" y="5715000"/>
            <a:ext cx="7924800" cy="0"/>
          </a:xfrm>
          <a:prstGeom prst="line">
            <a:avLst/>
          </a:prstGeom>
          <a:noFill/>
          <a:ln w="25400">
            <a:solidFill>
              <a:srgbClr val="2CA9A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1032" name="Picture 8" descr="D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025" y="533400"/>
            <a:ext cx="3349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yp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6083300"/>
            <a:ext cx="166528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Helvetica 45 Ligh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Helvetica 45 Ligh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Helvetica 45 Ligh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Helvetica 45 Ligh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>
          <a:solidFill>
            <a:srgbClr val="003366"/>
          </a:solidFill>
          <a:latin typeface="Helvetica 45 Ligh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>
          <a:solidFill>
            <a:srgbClr val="003366"/>
          </a:solidFill>
          <a:latin typeface="Helvetica 45 Ligh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>
          <a:solidFill>
            <a:srgbClr val="003366"/>
          </a:solidFill>
          <a:latin typeface="Helvetica 45 Ligh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>
          <a:solidFill>
            <a:srgbClr val="003366"/>
          </a:solidFill>
          <a:latin typeface="Helvetica 45 Light" pitchFamily="34" charset="0"/>
        </a:defRPr>
      </a:lvl9pPr>
    </p:titleStyle>
    <p:bodyStyle>
      <a:lvl1pPr marL="381000" indent="-381000" algn="l" rtl="0" eaLnBrk="0" fontAlgn="base" hangingPunct="0">
        <a:lnSpc>
          <a:spcPts val="2800"/>
        </a:lnSpc>
        <a:spcBef>
          <a:spcPts val="400"/>
        </a:spcBef>
        <a:spcAft>
          <a:spcPts val="400"/>
        </a:spcAft>
        <a:buClr>
          <a:srgbClr val="2CA9AB"/>
        </a:buClr>
        <a:buSzPct val="80000"/>
        <a:buChar char="•"/>
        <a:defRPr sz="1600">
          <a:solidFill>
            <a:srgbClr val="003366"/>
          </a:solidFill>
          <a:latin typeface="+mn-lt"/>
          <a:ea typeface="+mn-ea"/>
          <a:cs typeface="+mn-cs"/>
        </a:defRPr>
      </a:lvl1pPr>
      <a:lvl2pPr marL="762000" indent="-190500" algn="l" rtl="0" eaLnBrk="0" fontAlgn="base" hangingPunct="0">
        <a:lnSpc>
          <a:spcPts val="2200"/>
        </a:lnSpc>
        <a:spcBef>
          <a:spcPct val="0"/>
        </a:spcBef>
        <a:spcAft>
          <a:spcPct val="0"/>
        </a:spcAft>
        <a:buChar char="–"/>
        <a:defRPr sz="1600">
          <a:solidFill>
            <a:srgbClr val="2CA9AB"/>
          </a:solidFill>
          <a:latin typeface="+mn-lt"/>
        </a:defRPr>
      </a:lvl2pPr>
      <a:lvl3pPr marL="1238250" indent="-1905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1600">
          <a:solidFill>
            <a:srgbClr val="2CA9AB"/>
          </a:solidFill>
          <a:latin typeface="+mn-lt"/>
        </a:defRPr>
      </a:lvl3pPr>
      <a:lvl4pPr marL="1866900" indent="-24765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–"/>
        <a:defRPr sz="1600">
          <a:solidFill>
            <a:srgbClr val="2CA9AB"/>
          </a:solidFill>
          <a:latin typeface="+mn-lt"/>
        </a:defRPr>
      </a:lvl4pPr>
      <a:lvl5pPr marL="2247900" indent="-1905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»"/>
        <a:defRPr sz="1600">
          <a:solidFill>
            <a:srgbClr val="2CA9AB"/>
          </a:solidFill>
          <a:latin typeface="+mn-lt"/>
        </a:defRPr>
      </a:lvl5pPr>
      <a:lvl6pPr marL="2705100" indent="-1905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1600">
          <a:solidFill>
            <a:srgbClr val="2CA9AB"/>
          </a:solidFill>
          <a:latin typeface="+mn-lt"/>
        </a:defRPr>
      </a:lvl6pPr>
      <a:lvl7pPr marL="3162300" indent="-1905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1600">
          <a:solidFill>
            <a:srgbClr val="2CA9AB"/>
          </a:solidFill>
          <a:latin typeface="+mn-lt"/>
        </a:defRPr>
      </a:lvl7pPr>
      <a:lvl8pPr marL="3619500" indent="-1905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1600">
          <a:solidFill>
            <a:srgbClr val="2CA9AB"/>
          </a:solidFill>
          <a:latin typeface="+mn-lt"/>
        </a:defRPr>
      </a:lvl8pPr>
      <a:lvl9pPr marL="4076700" indent="-1905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1600">
          <a:solidFill>
            <a:srgbClr val="2CA9AB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1188" y="333375"/>
            <a:ext cx="74676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en-US" sz="2700" dirty="0">
                <a:latin typeface="Helvetica 45 Light" pitchFamily="34" charset="0"/>
              </a:rPr>
              <a:t/>
            </a:r>
            <a:br>
              <a:rPr lang="en-US" sz="2700" dirty="0">
                <a:latin typeface="Helvetica 45 Light" pitchFamily="34" charset="0"/>
              </a:rPr>
            </a:br>
            <a:r>
              <a:rPr lang="en-US" sz="2700" dirty="0">
                <a:latin typeface="Helvetica 45 Light" pitchFamily="34" charset="0"/>
              </a:rPr>
              <a:t/>
            </a:r>
            <a:br>
              <a:rPr lang="en-US" sz="2700" dirty="0">
                <a:latin typeface="Helvetica 45 Light" pitchFamily="34" charset="0"/>
              </a:rPr>
            </a:br>
            <a:r>
              <a:rPr lang="en-US" sz="2700" dirty="0">
                <a:latin typeface="Helvetica 45 Light" pitchFamily="34" charset="0"/>
              </a:rPr>
              <a:t/>
            </a:r>
            <a:br>
              <a:rPr lang="en-US" sz="2700" dirty="0">
                <a:latin typeface="Helvetica 45 Light" pitchFamily="34" charset="0"/>
              </a:rPr>
            </a:br>
            <a:r>
              <a:rPr lang="en-US" sz="2700" dirty="0">
                <a:latin typeface="Helvetica 45 Light" pitchFamily="34" charset="0"/>
              </a:rPr>
              <a:t/>
            </a:r>
            <a:br>
              <a:rPr lang="en-US" sz="2700" dirty="0">
                <a:latin typeface="Helvetica 45 Light" pitchFamily="34" charset="0"/>
              </a:rPr>
            </a:br>
            <a:r>
              <a:rPr lang="en-US" sz="2800" b="1" dirty="0">
                <a:latin typeface="Arial" charset="0"/>
              </a:rPr>
              <a:t>Dunedin Enterprise Investment Trust PLC</a:t>
            </a:r>
          </a:p>
          <a:p>
            <a:pPr algn="ctr"/>
            <a:r>
              <a:rPr lang="en-US" sz="2800" b="1" dirty="0" smtClean="0">
                <a:latin typeface="Arial" charset="0"/>
              </a:rPr>
              <a:t>General </a:t>
            </a:r>
            <a:r>
              <a:rPr lang="en-US" sz="2800" b="1" dirty="0">
                <a:latin typeface="Arial" charset="0"/>
              </a:rPr>
              <a:t>Meeting</a:t>
            </a:r>
            <a:br>
              <a:rPr lang="en-US" sz="2800" b="1" dirty="0">
                <a:latin typeface="Arial" charset="0"/>
              </a:rPr>
            </a:br>
            <a:r>
              <a:rPr lang="en-US" sz="2800" b="1" dirty="0">
                <a:latin typeface="Arial" charset="0"/>
              </a:rPr>
              <a:t>Voting Analysis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743200" y="5867400"/>
            <a:ext cx="5638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381000" indent="-381000" algn="r">
              <a:lnSpc>
                <a:spcPts val="1600"/>
              </a:lnSpc>
              <a:spcBef>
                <a:spcPts val="400"/>
              </a:spcBef>
              <a:spcAft>
                <a:spcPts val="400"/>
              </a:spcAft>
              <a:buClr>
                <a:srgbClr val="2CA9AB"/>
              </a:buClr>
              <a:buSzPct val="80000"/>
            </a:pPr>
            <a:r>
              <a:rPr lang="en-US" sz="2300">
                <a:latin typeface="Helvetica 45 Light" pitchFamily="34" charset="0"/>
              </a:rPr>
              <a:t>					</a:t>
            </a:r>
            <a:r>
              <a:rPr lang="en-US" sz="1800">
                <a:latin typeface="Helvetica 45 Light" pitchFamily="34" charset="0"/>
              </a:rPr>
              <a:t>		</a:t>
            </a:r>
          </a:p>
          <a:p>
            <a:pPr marL="381000" indent="-381000" algn="r">
              <a:lnSpc>
                <a:spcPts val="1600"/>
              </a:lnSpc>
              <a:spcBef>
                <a:spcPts val="400"/>
              </a:spcBef>
              <a:spcAft>
                <a:spcPts val="400"/>
              </a:spcAft>
              <a:buClr>
                <a:srgbClr val="2CA9AB"/>
              </a:buClr>
              <a:buSzPct val="80000"/>
            </a:pPr>
            <a:endParaRPr lang="en-US" sz="1800">
              <a:latin typeface="Helvetica 45 Light" pitchFamily="34" charset="0"/>
            </a:endParaRPr>
          </a:p>
          <a:p>
            <a:pPr marL="381000" indent="-381000" algn="ctr">
              <a:lnSpc>
                <a:spcPts val="2200"/>
              </a:lnSpc>
              <a:spcBef>
                <a:spcPts val="400"/>
              </a:spcBef>
              <a:spcAft>
                <a:spcPts val="400"/>
              </a:spcAft>
              <a:buClr>
                <a:srgbClr val="2CA9AB"/>
              </a:buClr>
              <a:buSzPct val="80000"/>
            </a:pPr>
            <a:r>
              <a:rPr lang="en-US" sz="2300">
                <a:latin typeface="Helvetica 45 Light" pitchFamily="34" charset="0"/>
              </a:rPr>
              <a:t>					</a:t>
            </a:r>
          </a:p>
          <a:p>
            <a:pPr marL="381000" indent="-381000" algn="ctr">
              <a:lnSpc>
                <a:spcPts val="2200"/>
              </a:lnSpc>
              <a:spcBef>
                <a:spcPts val="400"/>
              </a:spcBef>
              <a:spcAft>
                <a:spcPts val="400"/>
              </a:spcAft>
              <a:buClr>
                <a:srgbClr val="2CA9AB"/>
              </a:buClr>
              <a:buSzPct val="80000"/>
            </a:pPr>
            <a:r>
              <a:rPr lang="en-US" sz="2300">
                <a:latin typeface="Helvetica 45 Light" pitchFamily="34" charset="0"/>
              </a:rPr>
              <a:t>					</a:t>
            </a:r>
          </a:p>
          <a:p>
            <a:pPr marL="381000" indent="-381000" algn="r">
              <a:lnSpc>
                <a:spcPts val="2800"/>
              </a:lnSpc>
              <a:spcBef>
                <a:spcPts val="400"/>
              </a:spcBef>
              <a:spcAft>
                <a:spcPts val="400"/>
              </a:spcAft>
              <a:buClr>
                <a:srgbClr val="2CA9AB"/>
              </a:buClr>
              <a:buSzPct val="80000"/>
            </a:pPr>
            <a:endParaRPr lang="en-US" sz="230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061C35-9E1C-4C5B-B5F1-2AC08450C87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dirty="0" smtClean="0">
                <a:latin typeface="Arial" charset="0"/>
              </a:rPr>
              <a:t>Dunedin Enterprise Investment Trust PLC</a:t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latin typeface="Arial" charset="0"/>
              </a:rPr>
              <a:t/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>Resolution 1:</a:t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/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dirty="0" smtClean="0">
                <a:latin typeface="Arial" charset="0"/>
              </a:rPr>
              <a:t>Proposal to approve changes to the Company’s investment policy.</a:t>
            </a:r>
            <a:r>
              <a:rPr lang="en-GB" sz="1600" dirty="0" smtClean="0"/>
              <a:t> </a:t>
            </a:r>
          </a:p>
        </p:txBody>
      </p:sp>
      <p:graphicFrame>
        <p:nvGraphicFramePr>
          <p:cNvPr id="4341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041666"/>
              </p:ext>
            </p:extLst>
          </p:nvPr>
        </p:nvGraphicFramePr>
        <p:xfrm>
          <a:off x="1835150" y="2852738"/>
          <a:ext cx="5040313" cy="2055810"/>
        </p:xfrm>
        <a:graphic>
          <a:graphicData uri="http://schemas.openxmlformats.org/drawingml/2006/table">
            <a:tbl>
              <a:tblPr/>
              <a:tblGrid>
                <a:gridCol w="1943100"/>
                <a:gridCol w="1370013"/>
                <a:gridCol w="1727200"/>
              </a:tblGrid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Votes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For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10,640,844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99.8%</a:t>
                      </a:r>
                    </a:p>
                  </a:txBody>
                  <a:tcPr marL="0" marR="72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Against 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25,162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0.2%</a:t>
                      </a:r>
                    </a:p>
                  </a:txBody>
                  <a:tcPr marL="0" marR="72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Total Votes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10,666,006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100.0%</a:t>
                      </a:r>
                    </a:p>
                  </a:txBody>
                  <a:tcPr marL="0" marR="72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Withheld Votes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1,244,585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272E1-2D5A-4DB1-ABDC-76CFA96F562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dirty="0" smtClean="0">
                <a:latin typeface="Arial" charset="0"/>
              </a:rPr>
              <a:t>Dunedin Enterprise Investment Trust PLC</a:t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latin typeface="Arial" charset="0"/>
              </a:rPr>
              <a:t/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>Resolution 2:</a:t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/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dirty="0" smtClean="0">
                <a:latin typeface="Arial" charset="0"/>
              </a:rPr>
              <a:t>Proposal to cancel the Company’s share premium account.</a:t>
            </a:r>
          </a:p>
        </p:txBody>
      </p:sp>
      <p:graphicFrame>
        <p:nvGraphicFramePr>
          <p:cNvPr id="596995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508583"/>
              </p:ext>
            </p:extLst>
          </p:nvPr>
        </p:nvGraphicFramePr>
        <p:xfrm>
          <a:off x="1835150" y="2852738"/>
          <a:ext cx="5040313" cy="2055810"/>
        </p:xfrm>
        <a:graphic>
          <a:graphicData uri="http://schemas.openxmlformats.org/drawingml/2006/table">
            <a:tbl>
              <a:tblPr/>
              <a:tblGrid>
                <a:gridCol w="1943100"/>
                <a:gridCol w="1370013"/>
                <a:gridCol w="1727200"/>
              </a:tblGrid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Votes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For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11,834,950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99.8%</a:t>
                      </a:r>
                    </a:p>
                  </a:txBody>
                  <a:tcPr marL="0" marR="72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Against 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27,695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0.2%</a:t>
                      </a:r>
                    </a:p>
                  </a:txBody>
                  <a:tcPr marL="0" marR="72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Total Votes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11,862,645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100.0%</a:t>
                      </a:r>
                    </a:p>
                  </a:txBody>
                  <a:tcPr marL="0" marR="72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Withheld Votes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23,755</a:t>
                      </a:r>
                    </a:p>
                  </a:txBody>
                  <a:tcPr marL="0" marR="10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Helvetica 45 Light"/>
        <a:ea typeface=""/>
        <a:cs typeface=""/>
      </a:majorFont>
      <a:minorFont>
        <a:latin typeface="Helvetica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HouschkaLight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HouschkaLight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17872</TotalTime>
  <Words>63</Words>
  <Application>Microsoft Office PowerPoint</Application>
  <PresentationFormat>On-screen Show (4:3)</PresentationFormat>
  <Paragraphs>39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 Presentation</vt:lpstr>
      <vt:lpstr>PowerPoint Presentation</vt:lpstr>
      <vt:lpstr>Dunedin Enterprise Investment Trust PLC  Resolution 1:  Proposal to approve changes to the Company’s investment policy. </vt:lpstr>
      <vt:lpstr>Dunedin Enterprise Investment Trust PLC  Resolution 2:  Proposal to cancel the Company’s share premium account.</vt:lpstr>
    </vt:vector>
  </TitlesOfParts>
  <Company>A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Gordon</dc:creator>
  <cp:lastModifiedBy>Graeme Murray</cp:lastModifiedBy>
  <cp:revision>528</cp:revision>
  <cp:lastPrinted>2011-11-25T14:23:39Z</cp:lastPrinted>
  <dcterms:created xsi:type="dcterms:W3CDTF">2001-12-03T17:16:19Z</dcterms:created>
  <dcterms:modified xsi:type="dcterms:W3CDTF">2014-05-07T10:38:43Z</dcterms:modified>
</cp:coreProperties>
</file>