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51" r:id="rId2"/>
  </p:sldMasterIdLst>
  <p:notesMasterIdLst>
    <p:notesMasterId r:id="rId7"/>
  </p:notesMasterIdLst>
  <p:handoutMasterIdLst>
    <p:handoutMasterId r:id="rId8"/>
  </p:handoutMasterIdLst>
  <p:sldIdLst>
    <p:sldId id="380" r:id="rId3"/>
    <p:sldId id="381" r:id="rId4"/>
    <p:sldId id="395" r:id="rId5"/>
    <p:sldId id="392" r:id="rId6"/>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holas Hoare" initials="N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A9AB"/>
    <a:srgbClr val="CCFFFF"/>
    <a:srgbClr val="E9E9E9"/>
    <a:srgbClr val="EAFAFA"/>
    <a:srgbClr val="F5FDFD"/>
    <a:srgbClr val="E6F1FA"/>
    <a:srgbClr val="E9EDF4"/>
    <a:srgbClr val="002E6C"/>
    <a:srgbClr val="E7750C"/>
    <a:srgbClr val="807D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15" autoAdjust="0"/>
    <p:restoredTop sz="89065" autoAdjust="0"/>
  </p:normalViewPr>
  <p:slideViewPr>
    <p:cSldViewPr showGuides="1">
      <p:cViewPr varScale="1">
        <p:scale>
          <a:sx n="98" d="100"/>
          <a:sy n="98" d="100"/>
        </p:scale>
        <p:origin x="-108" y="-378"/>
      </p:cViewPr>
      <p:guideLst>
        <p:guide orient="horz" pos="391"/>
        <p:guide orient="horz" pos="3929"/>
        <p:guide orient="horz" pos="2160"/>
        <p:guide orient="horz" pos="754"/>
        <p:guide orient="horz" pos="210"/>
        <p:guide pos="5932"/>
        <p:guide pos="3120"/>
        <p:guide pos="308"/>
        <p:guide pos="6068"/>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3288"/>
    </p:cViewPr>
  </p:sorterViewPr>
  <p:notesViewPr>
    <p:cSldViewPr showGuides="1">
      <p:cViewPr varScale="1">
        <p:scale>
          <a:sx n="78" d="100"/>
          <a:sy n="78" d="100"/>
        </p:scale>
        <p:origin x="-2034" y="-84"/>
      </p:cViewPr>
      <p:guideLst>
        <p:guide orient="horz" pos="3126"/>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8" y="9"/>
            <a:ext cx="2946400" cy="4956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96" y="9"/>
            <a:ext cx="2946400" cy="495612"/>
          </a:xfrm>
          <a:prstGeom prst="rect">
            <a:avLst/>
          </a:prstGeom>
        </p:spPr>
        <p:txBody>
          <a:bodyPr vert="horz" lIns="91440" tIns="45720" rIns="91440" bIns="45720" rtlCol="0"/>
          <a:lstStyle>
            <a:lvl1pPr algn="r">
              <a:defRPr sz="1200"/>
            </a:lvl1pPr>
          </a:lstStyle>
          <a:p>
            <a:fld id="{2B9B4455-360B-4C88-B8E7-D94961E42874}" type="datetimeFigureOut">
              <a:rPr lang="en-GB" smtClean="0"/>
              <a:t>16/10/2013</a:t>
            </a:fld>
            <a:endParaRPr lang="en-GB"/>
          </a:p>
        </p:txBody>
      </p:sp>
      <p:sp>
        <p:nvSpPr>
          <p:cNvPr id="4" name="Footer Placeholder 3"/>
          <p:cNvSpPr>
            <a:spLocks noGrp="1"/>
          </p:cNvSpPr>
          <p:nvPr>
            <p:ph type="ftr" sz="quarter" idx="2"/>
          </p:nvPr>
        </p:nvSpPr>
        <p:spPr>
          <a:xfrm>
            <a:off x="8" y="9427837"/>
            <a:ext cx="2946400" cy="4972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96" y="9427837"/>
            <a:ext cx="2946400" cy="497211"/>
          </a:xfrm>
          <a:prstGeom prst="rect">
            <a:avLst/>
          </a:prstGeom>
        </p:spPr>
        <p:txBody>
          <a:bodyPr vert="horz" lIns="91440" tIns="45720" rIns="91440" bIns="45720" rtlCol="0" anchor="b"/>
          <a:lstStyle>
            <a:lvl1pPr algn="r">
              <a:defRPr sz="1200"/>
            </a:lvl1pPr>
          </a:lstStyle>
          <a:p>
            <a:fld id="{EB80D20E-3444-4F5C-A848-177B886E81AC}" type="slidenum">
              <a:rPr lang="en-GB" smtClean="0"/>
              <a:t>‹#›</a:t>
            </a:fld>
            <a:endParaRPr lang="en-GB"/>
          </a:p>
        </p:txBody>
      </p:sp>
    </p:spTree>
    <p:extLst>
      <p:ext uri="{BB962C8B-B14F-4D97-AF65-F5344CB8AC3E}">
        <p14:creationId xmlns:p14="http://schemas.microsoft.com/office/powerpoint/2010/main" val="6078960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10"/>
            <a:ext cx="2945659" cy="49633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8" y="10"/>
            <a:ext cx="2945659" cy="496331"/>
          </a:xfrm>
          <a:prstGeom prst="rect">
            <a:avLst/>
          </a:prstGeom>
        </p:spPr>
        <p:txBody>
          <a:bodyPr vert="horz" lIns="91440" tIns="45720" rIns="91440" bIns="45720" rtlCol="0"/>
          <a:lstStyle>
            <a:lvl1pPr algn="r">
              <a:defRPr sz="1200"/>
            </a:lvl1pPr>
          </a:lstStyle>
          <a:p>
            <a:fld id="{487369DE-3749-4FBB-A4E5-E002A1F45F34}" type="datetimeFigureOut">
              <a:rPr lang="en-GB" smtClean="0"/>
              <a:t>16/10/2013</a:t>
            </a:fld>
            <a:endParaRPr lang="en-GB"/>
          </a:p>
        </p:txBody>
      </p:sp>
      <p:sp>
        <p:nvSpPr>
          <p:cNvPr id="4" name="Slide Image Placeholder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9" y="9428593"/>
            <a:ext cx="2945659" cy="49633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8" y="9428593"/>
            <a:ext cx="2945659" cy="496331"/>
          </a:xfrm>
          <a:prstGeom prst="rect">
            <a:avLst/>
          </a:prstGeom>
        </p:spPr>
        <p:txBody>
          <a:bodyPr vert="horz" lIns="91440" tIns="45720" rIns="91440" bIns="45720" rtlCol="0" anchor="b"/>
          <a:lstStyle>
            <a:lvl1pPr algn="r">
              <a:defRPr sz="1200"/>
            </a:lvl1pPr>
          </a:lstStyle>
          <a:p>
            <a:fld id="{3F74A9A1-20D9-4136-A7D2-A6B6532A86DD}" type="slidenum">
              <a:rPr lang="en-GB" smtClean="0"/>
              <a:t>‹#›</a:t>
            </a:fld>
            <a:endParaRPr lang="en-GB"/>
          </a:p>
        </p:txBody>
      </p:sp>
    </p:spTree>
    <p:extLst>
      <p:ext uri="{BB962C8B-B14F-4D97-AF65-F5344CB8AC3E}">
        <p14:creationId xmlns:p14="http://schemas.microsoft.com/office/powerpoint/2010/main" val="2035441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F74A9A1-20D9-4136-A7D2-A6B6532A86DD}" type="slidenum">
              <a:rPr lang="en-GB" smtClean="0"/>
              <a:t>1</a:t>
            </a:fld>
            <a:endParaRPr lang="en-GB"/>
          </a:p>
        </p:txBody>
      </p:sp>
    </p:spTree>
    <p:extLst>
      <p:ext uri="{BB962C8B-B14F-4D97-AF65-F5344CB8AC3E}">
        <p14:creationId xmlns:p14="http://schemas.microsoft.com/office/powerpoint/2010/main" val="777590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3200">
                <a:solidFill>
                  <a:srgbClr val="003366"/>
                </a:solidFill>
                <a:latin typeface="HouschkaLight" pitchFamily="18" charset="0"/>
              </a:defRPr>
            </a:lvl1pPr>
            <a:lvl2pPr marL="742950" indent="-285750" defTabSz="912813">
              <a:defRPr sz="3200">
                <a:solidFill>
                  <a:srgbClr val="003366"/>
                </a:solidFill>
                <a:latin typeface="HouschkaLight" pitchFamily="18" charset="0"/>
              </a:defRPr>
            </a:lvl2pPr>
            <a:lvl3pPr marL="1143000" indent="-228600" defTabSz="912813">
              <a:defRPr sz="3200">
                <a:solidFill>
                  <a:srgbClr val="003366"/>
                </a:solidFill>
                <a:latin typeface="HouschkaLight" pitchFamily="18" charset="0"/>
              </a:defRPr>
            </a:lvl3pPr>
            <a:lvl4pPr marL="1600200" indent="-228600" defTabSz="912813">
              <a:defRPr sz="3200">
                <a:solidFill>
                  <a:srgbClr val="003366"/>
                </a:solidFill>
                <a:latin typeface="HouschkaLight" pitchFamily="18" charset="0"/>
              </a:defRPr>
            </a:lvl4pPr>
            <a:lvl5pPr marL="2057400" indent="-228600" defTabSz="912813">
              <a:defRPr sz="3200">
                <a:solidFill>
                  <a:srgbClr val="003366"/>
                </a:solidFill>
                <a:latin typeface="HouschkaLight" pitchFamily="18" charset="0"/>
              </a:defRPr>
            </a:lvl5pPr>
            <a:lvl6pPr marL="2514600" indent="-228600" defTabSz="912813" eaLnBrk="0" fontAlgn="base" hangingPunct="0">
              <a:spcBef>
                <a:spcPct val="0"/>
              </a:spcBef>
              <a:spcAft>
                <a:spcPct val="0"/>
              </a:spcAft>
              <a:defRPr sz="3200">
                <a:solidFill>
                  <a:srgbClr val="003366"/>
                </a:solidFill>
                <a:latin typeface="HouschkaLight" pitchFamily="18" charset="0"/>
              </a:defRPr>
            </a:lvl6pPr>
            <a:lvl7pPr marL="2971800" indent="-228600" defTabSz="912813" eaLnBrk="0" fontAlgn="base" hangingPunct="0">
              <a:spcBef>
                <a:spcPct val="0"/>
              </a:spcBef>
              <a:spcAft>
                <a:spcPct val="0"/>
              </a:spcAft>
              <a:defRPr sz="3200">
                <a:solidFill>
                  <a:srgbClr val="003366"/>
                </a:solidFill>
                <a:latin typeface="HouschkaLight" pitchFamily="18" charset="0"/>
              </a:defRPr>
            </a:lvl7pPr>
            <a:lvl8pPr marL="3429000" indent="-228600" defTabSz="912813" eaLnBrk="0" fontAlgn="base" hangingPunct="0">
              <a:spcBef>
                <a:spcPct val="0"/>
              </a:spcBef>
              <a:spcAft>
                <a:spcPct val="0"/>
              </a:spcAft>
              <a:defRPr sz="3200">
                <a:solidFill>
                  <a:srgbClr val="003366"/>
                </a:solidFill>
                <a:latin typeface="HouschkaLight" pitchFamily="18" charset="0"/>
              </a:defRPr>
            </a:lvl8pPr>
            <a:lvl9pPr marL="3886200" indent="-228600" defTabSz="912813" eaLnBrk="0" fontAlgn="base" hangingPunct="0">
              <a:spcBef>
                <a:spcPct val="0"/>
              </a:spcBef>
              <a:spcAft>
                <a:spcPct val="0"/>
              </a:spcAft>
              <a:defRPr sz="3200">
                <a:solidFill>
                  <a:srgbClr val="003366"/>
                </a:solidFill>
                <a:latin typeface="HouschkaLight" pitchFamily="18" charset="0"/>
              </a:defRPr>
            </a:lvl9pPr>
          </a:lstStyle>
          <a:p>
            <a:fld id="{6170A510-D0A5-48D1-97E4-35183AC0733B}" type="slidenum">
              <a:rPr lang="en-GB" sz="1200"/>
              <a:pPr/>
              <a:t>2</a:t>
            </a:fld>
            <a:endParaRPr lang="en-GB" sz="120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F74A9A1-20D9-4136-A7D2-A6B6532A86DD}" type="slidenum">
              <a:rPr lang="en-GB" smtClean="0"/>
              <a:t>3</a:t>
            </a:fld>
            <a:endParaRPr lang="en-GB"/>
          </a:p>
        </p:txBody>
      </p:sp>
    </p:spTree>
    <p:extLst>
      <p:ext uri="{BB962C8B-B14F-4D97-AF65-F5344CB8AC3E}">
        <p14:creationId xmlns:p14="http://schemas.microsoft.com/office/powerpoint/2010/main" val="1038941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F74A9A1-20D9-4136-A7D2-A6B6532A86DD}" type="slidenum">
              <a:rPr lang="en-GB" smtClean="0"/>
              <a:t>4</a:t>
            </a:fld>
            <a:endParaRPr lang="en-GB"/>
          </a:p>
        </p:txBody>
      </p:sp>
    </p:spTree>
    <p:extLst>
      <p:ext uri="{BB962C8B-B14F-4D97-AF65-F5344CB8AC3E}">
        <p14:creationId xmlns:p14="http://schemas.microsoft.com/office/powerpoint/2010/main" val="777590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305299" y="332656"/>
            <a:ext cx="9299075" cy="4608000"/>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488284" y="3513128"/>
            <a:ext cx="9151000" cy="576064"/>
          </a:xfrm>
        </p:spPr>
        <p:txBody>
          <a:bodyPr>
            <a:noAutofit/>
          </a:bodyPr>
          <a:lstStyle>
            <a:lvl1pPr algn="l">
              <a:defRPr sz="4400" baseline="0"/>
            </a:lvl1pPr>
          </a:lstStyle>
          <a:p>
            <a:endParaRPr lang="en-GB" dirty="0"/>
          </a:p>
        </p:txBody>
      </p:sp>
      <p:sp>
        <p:nvSpPr>
          <p:cNvPr id="3" name="Subtitle 2"/>
          <p:cNvSpPr>
            <a:spLocks noGrp="1"/>
          </p:cNvSpPr>
          <p:nvPr>
            <p:ph type="subTitle" idx="1"/>
          </p:nvPr>
        </p:nvSpPr>
        <p:spPr>
          <a:xfrm>
            <a:off x="435339" y="4151290"/>
            <a:ext cx="9140242" cy="726558"/>
          </a:xfrm>
        </p:spPr>
        <p:txBody>
          <a:bodyPr>
            <a:normAutofit/>
          </a:bodyPr>
          <a:lstStyle>
            <a:lvl1pPr marL="36000" indent="0" algn="l">
              <a:spcBef>
                <a:spcPts val="0"/>
              </a:spcBef>
              <a:buNone/>
              <a:defRPr sz="4400" baseline="0">
                <a:solidFill>
                  <a:srgbClr val="0085C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GB" dirty="0"/>
          </a:p>
        </p:txBody>
      </p:sp>
    </p:spTree>
    <p:extLst>
      <p:ext uri="{BB962C8B-B14F-4D97-AF65-F5344CB8AC3E}">
        <p14:creationId xmlns:p14="http://schemas.microsoft.com/office/powerpoint/2010/main" val="260122735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9E280-5A7C-4F05-A30B-78826AD9C4BD}" type="datetimeFigureOut">
              <a:rPr lang="en-GB" smtClean="0"/>
              <a:t>16/10/2013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707424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9E280-5A7C-4F05-A30B-78826AD9C4BD}" type="datetimeFigureOut">
              <a:rPr lang="en-GB" smtClean="0"/>
              <a:t>16/10/2013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265766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9E280-5A7C-4F05-A30B-78826AD9C4BD}" type="datetimeFigureOut">
              <a:rPr lang="en-GB" smtClean="0"/>
              <a:t>16/10/2013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198713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9E280-5A7C-4F05-A30B-78826AD9C4BD}" type="datetimeFigureOut">
              <a:rPr lang="en-GB" smtClean="0"/>
              <a:t>16/10/2013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28117080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8"/>
            <a:ext cx="222885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95300" y="274638"/>
            <a:ext cx="65341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9E280-5A7C-4F05-A30B-78826AD9C4BD}" type="datetimeFigureOut">
              <a:rPr lang="en-GB" smtClean="0"/>
              <a:t>16/10/2013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04788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482717" y="303180"/>
            <a:ext cx="8967671" cy="572832"/>
          </a:xfrm>
          <a:prstGeom prst="rect">
            <a:avLst/>
          </a:prstGeom>
        </p:spPr>
        <p:txBody>
          <a:bodyPr vert="horz" lIns="0" tIns="0" rIns="0" bIns="0" rtlCol="0" anchor="t">
            <a:noAutofit/>
          </a:bodyPr>
          <a:lstStyle>
            <a:lvl1pPr>
              <a:defRPr/>
            </a:lvl1pPr>
          </a:lstStyle>
          <a:p>
            <a:r>
              <a:rPr lang="en-US" dirty="0" smtClean="0"/>
              <a:t/>
            </a:r>
            <a:br>
              <a:rPr lang="en-US" dirty="0" smtClean="0"/>
            </a:br>
            <a:endParaRPr lang="en-GB" dirty="0"/>
          </a:p>
        </p:txBody>
      </p:sp>
      <p:sp>
        <p:nvSpPr>
          <p:cNvPr id="16" name="Text Placeholder 2"/>
          <p:cNvSpPr>
            <a:spLocks noGrp="1"/>
          </p:cNvSpPr>
          <p:nvPr>
            <p:ph idx="1"/>
          </p:nvPr>
        </p:nvSpPr>
        <p:spPr>
          <a:xfrm>
            <a:off x="482717" y="1497748"/>
            <a:ext cx="8967671" cy="4525963"/>
          </a:xfrm>
          <a:prstGeom prst="rect">
            <a:avLst/>
          </a:prstGeom>
        </p:spPr>
        <p:txBody>
          <a:bodyPr vert="horz" lIns="0" tIns="0" rIns="0" bIns="0" rtlCol="0">
            <a:normAutofit/>
          </a:bodyPr>
          <a:lstStyle>
            <a:lvl1pPr>
              <a:defRPr sz="1800"/>
            </a:lvl1pPr>
            <a:lvl2pPr>
              <a:defRPr sz="1800"/>
            </a:lvl2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770693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60400" y="800100"/>
            <a:ext cx="8089900" cy="6477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660400" y="1828800"/>
            <a:ext cx="8585200" cy="3771900"/>
          </a:xfrm>
        </p:spPr>
        <p:txBody>
          <a:bodyPr/>
          <a:lstStyle/>
          <a:p>
            <a:pPr lvl="0"/>
            <a:endParaRPr lang="en-GB" noProof="0" smtClean="0"/>
          </a:p>
        </p:txBody>
      </p:sp>
      <p:sp>
        <p:nvSpPr>
          <p:cNvPr id="4" name="Rectangle 4"/>
          <p:cNvSpPr>
            <a:spLocks noGrp="1" noChangeArrowheads="1"/>
          </p:cNvSpPr>
          <p:nvPr>
            <p:ph type="dt" sz="half" idx="10"/>
          </p:nvPr>
        </p:nvSpPr>
        <p:spPr>
          <a:xfrm>
            <a:off x="3714750" y="6096000"/>
            <a:ext cx="2063750" cy="4572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5778500" y="6096000"/>
            <a:ext cx="1651000" cy="4572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7429500" y="6096000"/>
            <a:ext cx="1816100" cy="457200"/>
          </a:xfrm>
          <a:prstGeom prst="rect">
            <a:avLst/>
          </a:prstGeom>
          <a:ln/>
        </p:spPr>
        <p:txBody>
          <a:bodyPr/>
          <a:lstStyle>
            <a:lvl1pPr>
              <a:defRPr/>
            </a:lvl1pPr>
          </a:lstStyle>
          <a:p>
            <a:pPr>
              <a:defRPr/>
            </a:pPr>
            <a:fld id="{05C18988-EEF8-4B89-8655-0C50B8BF4D70}" type="slidenum">
              <a:rPr lang="en-US"/>
              <a:pPr>
                <a:defRPr/>
              </a:pPr>
              <a:t>‹#›</a:t>
            </a:fld>
            <a:endParaRPr lang="en-US"/>
          </a:p>
        </p:txBody>
      </p:sp>
    </p:spTree>
    <p:extLst>
      <p:ext uri="{BB962C8B-B14F-4D97-AF65-F5344CB8AC3E}">
        <p14:creationId xmlns:p14="http://schemas.microsoft.com/office/powerpoint/2010/main" val="256439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AD9E280-5A7C-4F05-A30B-78826AD9C4BD}" type="datetimeFigureOut">
              <a:rPr lang="en-GB" smtClean="0"/>
              <a:t>16/10/2013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729996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9E280-5A7C-4F05-A30B-78826AD9C4BD}" type="datetimeFigureOut">
              <a:rPr lang="en-GB" smtClean="0"/>
              <a:t>16/10/2013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499658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D9E280-5A7C-4F05-A30B-78826AD9C4BD}" type="datetimeFigureOut">
              <a:rPr lang="en-GB" smtClean="0"/>
              <a:t>16/10/2013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912252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AD9E280-5A7C-4F05-A30B-78826AD9C4BD}" type="datetimeFigureOut">
              <a:rPr lang="en-GB" smtClean="0"/>
              <a:t>16/10/2013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1761236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AD9E280-5A7C-4F05-A30B-78826AD9C4BD}" type="datetimeFigureOut">
              <a:rPr lang="en-GB" smtClean="0"/>
              <a:t>16/10/2013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1884650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AD9E280-5A7C-4F05-A30B-78826AD9C4BD}" type="datetimeFigureOut">
              <a:rPr lang="en-GB" smtClean="0"/>
              <a:t>16/10/2013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FA47CB-61FC-4E30-8C61-21D50C2896C8}" type="slidenum">
              <a:rPr lang="en-GB" smtClean="0"/>
              <a:t>‹#›</a:t>
            </a:fld>
            <a:endParaRPr lang="en-GB"/>
          </a:p>
        </p:txBody>
      </p:sp>
    </p:spTree>
    <p:extLst>
      <p:ext uri="{BB962C8B-B14F-4D97-AF65-F5344CB8AC3E}">
        <p14:creationId xmlns:p14="http://schemas.microsoft.com/office/powerpoint/2010/main" val="35642985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2717" y="303180"/>
            <a:ext cx="8967671" cy="572832"/>
          </a:xfrm>
          <a:prstGeom prst="rect">
            <a:avLst/>
          </a:prstGeom>
        </p:spPr>
        <p:txBody>
          <a:bodyPr vert="horz" lIns="0" tIns="0" rIns="0" bIns="0" rtlCol="0" anchor="t">
            <a:noAutofit/>
          </a:bodyPr>
          <a:lstStyle/>
          <a:p>
            <a:endParaRPr lang="en-GB" dirty="0"/>
          </a:p>
        </p:txBody>
      </p:sp>
      <p:sp>
        <p:nvSpPr>
          <p:cNvPr id="3" name="Text Placeholder 2"/>
          <p:cNvSpPr>
            <a:spLocks noGrp="1"/>
          </p:cNvSpPr>
          <p:nvPr>
            <p:ph type="body" idx="1"/>
          </p:nvPr>
        </p:nvSpPr>
        <p:spPr>
          <a:xfrm>
            <a:off x="482717" y="1497748"/>
            <a:ext cx="8967671" cy="4525963"/>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grpSp>
        <p:nvGrpSpPr>
          <p:cNvPr id="5" name="Group 4"/>
          <p:cNvGrpSpPr/>
          <p:nvPr userDrawn="1"/>
        </p:nvGrpSpPr>
        <p:grpSpPr>
          <a:xfrm>
            <a:off x="483819" y="6251996"/>
            <a:ext cx="1549693" cy="273348"/>
            <a:chOff x="483819" y="6251996"/>
            <a:chExt cx="1549693" cy="273348"/>
          </a:xfrm>
        </p:grpSpPr>
        <p:pic>
          <p:nvPicPr>
            <p:cNvPr id="13" name="Picture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845757" y="6253196"/>
              <a:ext cx="187755" cy="272148"/>
            </a:xfrm>
            <a:prstGeom prst="rect">
              <a:avLst/>
            </a:prstGeom>
          </p:spPr>
        </p:pic>
        <p:pic>
          <p:nvPicPr>
            <p:cNvPr id="14" name="Picture 1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83819" y="6251996"/>
              <a:ext cx="1140929" cy="272148"/>
            </a:xfrm>
            <a:prstGeom prst="rect">
              <a:avLst/>
            </a:prstGeom>
          </p:spPr>
        </p:pic>
      </p:grpSp>
    </p:spTree>
    <p:extLst>
      <p:ext uri="{BB962C8B-B14F-4D97-AF65-F5344CB8AC3E}">
        <p14:creationId xmlns:p14="http://schemas.microsoft.com/office/powerpoint/2010/main" val="1028184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Lst>
  <p:timing>
    <p:tnLst>
      <p:par>
        <p:cTn id="1" dur="indefinite" restart="never" nodeType="tmRoot"/>
      </p:par>
    </p:tnLst>
  </p:timing>
  <p:hf hdr="0" ftr="0" dt="0"/>
  <p:txStyles>
    <p:titleStyle>
      <a:lvl1pPr marL="0" indent="0" algn="l" defTabSz="914400" rtl="0" eaLnBrk="1" latinLnBrk="0" hangingPunct="1">
        <a:lnSpc>
          <a:spcPct val="100000"/>
        </a:lnSpc>
        <a:spcBef>
          <a:spcPct val="0"/>
        </a:spcBef>
        <a:buNone/>
        <a:defRPr sz="2400" b="1" kern="1200" baseline="0">
          <a:solidFill>
            <a:srgbClr val="002E6C"/>
          </a:solidFill>
          <a:latin typeface="Arial" pitchFamily="34" charset="0"/>
          <a:ea typeface="+mj-ea"/>
          <a:cs typeface="Arial" pitchFamily="34" charset="0"/>
        </a:defRPr>
      </a:lvl1pPr>
    </p:titleStyle>
    <p:bodyStyle>
      <a:lvl1pPr marL="179388" indent="-179388" algn="l" defTabSz="914400" rtl="0" eaLnBrk="1" latinLnBrk="0" hangingPunct="1">
        <a:lnSpc>
          <a:spcPct val="100000"/>
        </a:lnSpc>
        <a:spcBef>
          <a:spcPts val="600"/>
        </a:spcBef>
        <a:buClr>
          <a:srgbClr val="0085CF"/>
        </a:buClr>
        <a:buSzPct val="100000"/>
        <a:buFont typeface="Arial" pitchFamily="34" charset="0"/>
        <a:buChar char="•"/>
        <a:defRPr sz="1400" kern="1200">
          <a:solidFill>
            <a:schemeClr val="tx1">
              <a:lumMod val="65000"/>
              <a:lumOff val="35000"/>
            </a:schemeClr>
          </a:solidFill>
          <a:latin typeface="Arial" pitchFamily="34" charset="0"/>
          <a:ea typeface="+mn-ea"/>
          <a:cs typeface="Arial" pitchFamily="34" charset="0"/>
        </a:defRPr>
      </a:lvl1pPr>
      <a:lvl2pPr marL="444500" indent="-261938" algn="l" defTabSz="914400" rtl="0" eaLnBrk="1" latinLnBrk="0" hangingPunct="1">
        <a:spcBef>
          <a:spcPts val="100"/>
        </a:spcBef>
        <a:buClr>
          <a:srgbClr val="0085CF"/>
        </a:buClr>
        <a:buFont typeface="Arial" pitchFamily="34" charset="0"/>
        <a:buChar char="–"/>
        <a:tabLst>
          <a:tab pos="444500" algn="l"/>
        </a:tabLst>
        <a:defRPr sz="1400" kern="1200">
          <a:solidFill>
            <a:schemeClr val="tx1">
              <a:lumMod val="65000"/>
              <a:lumOff val="35000"/>
            </a:schemeClr>
          </a:solidFill>
          <a:latin typeface="Arial" pitchFamily="34" charset="0"/>
          <a:ea typeface="+mn-ea"/>
          <a:cs typeface="Arial" pitchFamily="34" charset="0"/>
        </a:defRPr>
      </a:lvl2pPr>
      <a:lvl3pPr marL="628650" indent="-180975" algn="l" defTabSz="914400" rtl="0" eaLnBrk="1" latinLnBrk="0" hangingPunct="1">
        <a:spcBef>
          <a:spcPts val="100"/>
        </a:spcBef>
        <a:buClr>
          <a:srgbClr val="0085CF"/>
        </a:buClr>
        <a:buFont typeface="Arial" pitchFamily="34" charset="0"/>
        <a:buChar char="•"/>
        <a:defRPr sz="1400" kern="1200">
          <a:solidFill>
            <a:schemeClr val="tx1">
              <a:lumMod val="65000"/>
              <a:lumOff val="35000"/>
            </a:schemeClr>
          </a:solidFill>
          <a:latin typeface="Arial" pitchFamily="34" charset="0"/>
          <a:ea typeface="+mn-ea"/>
          <a:cs typeface="Arial" pitchFamily="34" charset="0"/>
        </a:defRPr>
      </a:lvl3pPr>
      <a:lvl4pPr marL="895350" indent="-266700" algn="l" defTabSz="914400" rtl="0" eaLnBrk="1" latinLnBrk="0" hangingPunct="1">
        <a:spcBef>
          <a:spcPts val="100"/>
        </a:spcBef>
        <a:buClr>
          <a:srgbClr val="0085CF"/>
        </a:buClr>
        <a:buFont typeface="Arial" pitchFamily="34" charset="0"/>
        <a:buChar char="–"/>
        <a:defRPr sz="1400" kern="1200">
          <a:solidFill>
            <a:schemeClr val="tx1">
              <a:lumMod val="65000"/>
              <a:lumOff val="35000"/>
            </a:schemeClr>
          </a:solidFill>
          <a:latin typeface="Arial" pitchFamily="34" charset="0"/>
          <a:ea typeface="+mn-ea"/>
          <a:cs typeface="Arial" pitchFamily="34" charset="0"/>
        </a:defRPr>
      </a:lvl4pPr>
      <a:lvl5pPr marL="1171575" indent="-276225" algn="l" defTabSz="914400" rtl="0" eaLnBrk="1" latinLnBrk="0" hangingPunct="1">
        <a:spcBef>
          <a:spcPts val="100"/>
        </a:spcBef>
        <a:buClr>
          <a:srgbClr val="0085CF"/>
        </a:buClr>
        <a:buFont typeface="Arial" pitchFamily="34" charset="0"/>
        <a:buChar char="»"/>
        <a:defRPr sz="1400" kern="1200">
          <a:solidFill>
            <a:schemeClr val="tx1">
              <a:lumMod val="65000"/>
              <a:lumOff val="3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D9E280-5A7C-4F05-A30B-78826AD9C4BD}" type="datetimeFigureOut">
              <a:rPr lang="en-GB" smtClean="0"/>
              <a:t>16/10/2013</a:t>
            </a:fld>
            <a:endParaRPr lang="en-GB"/>
          </a:p>
        </p:txBody>
      </p:sp>
      <p:sp>
        <p:nvSpPr>
          <p:cNvPr id="5" name="Footer Placeholder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A47CB-61FC-4E30-8C61-21D50C2896C8}" type="slidenum">
              <a:rPr lang="en-GB" smtClean="0"/>
              <a:t>‹#›</a:t>
            </a:fld>
            <a:endParaRPr lang="en-GB"/>
          </a:p>
        </p:txBody>
      </p:sp>
    </p:spTree>
    <p:extLst>
      <p:ext uri="{BB962C8B-B14F-4D97-AF65-F5344CB8AC3E}">
        <p14:creationId xmlns:p14="http://schemas.microsoft.com/office/powerpoint/2010/main" val="2104744044"/>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dirty="0" smtClean="0"/>
              <a:t>Dunedin Enterprise Investment Trust PLC</a:t>
            </a:r>
            <a:endParaRPr lang="en-GB" sz="3600" dirty="0"/>
          </a:p>
        </p:txBody>
      </p:sp>
      <p:sp>
        <p:nvSpPr>
          <p:cNvPr id="3" name="Subtitle 2"/>
          <p:cNvSpPr>
            <a:spLocks noGrp="1"/>
          </p:cNvSpPr>
          <p:nvPr>
            <p:ph type="subTitle" idx="1"/>
          </p:nvPr>
        </p:nvSpPr>
        <p:spPr/>
        <p:txBody>
          <a:bodyPr>
            <a:normAutofit fontScale="85000" lnSpcReduction="10000"/>
          </a:bodyPr>
          <a:lstStyle/>
          <a:p>
            <a:r>
              <a:rPr lang="en-GB" sz="3600" dirty="0" smtClean="0"/>
              <a:t>General Meeting – October 2013, Voting Analysis</a:t>
            </a:r>
            <a:endParaRPr lang="en-GB" sz="36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799" y="333374"/>
            <a:ext cx="9289775" cy="3115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7520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5"/>
          <p:cNvSpPr>
            <a:spLocks noGrp="1"/>
          </p:cNvSpPr>
          <p:nvPr>
            <p:ph type="sldNum" sz="quarter" idx="12"/>
          </p:nvPr>
        </p:nvSpPr>
        <p:spPr/>
        <p:txBody>
          <a:bodyPr/>
          <a:lstStyle/>
          <a:p>
            <a:pPr>
              <a:defRPr/>
            </a:pPr>
            <a:fld id="{451AFCF6-D1DA-4A40-8914-58FEA968B940}" type="slidenum">
              <a:rPr lang="en-US"/>
              <a:pPr>
                <a:defRPr/>
              </a:pPr>
              <a:t>2</a:t>
            </a:fld>
            <a:endParaRPr lang="en-US"/>
          </a:p>
        </p:txBody>
      </p:sp>
      <p:sp>
        <p:nvSpPr>
          <p:cNvPr id="4099" name="Rectangle 2"/>
          <p:cNvSpPr>
            <a:spLocks noGrp="1" noChangeArrowheads="1"/>
          </p:cNvSpPr>
          <p:nvPr>
            <p:ph type="title"/>
          </p:nvPr>
        </p:nvSpPr>
        <p:spPr/>
        <p:txBody>
          <a:bodyPr/>
          <a:lstStyle/>
          <a:p>
            <a:r>
              <a:rPr lang="en-GB" sz="1800" dirty="0" smtClean="0">
                <a:latin typeface="Arial" charset="0"/>
              </a:rPr>
              <a:t>Dunedin Enterprise Investment Trust PLC</a:t>
            </a:r>
            <a:br>
              <a:rPr lang="en-GB" sz="1800" dirty="0" smtClean="0">
                <a:latin typeface="Arial" charset="0"/>
              </a:rPr>
            </a:br>
            <a:r>
              <a:rPr lang="en-GB" sz="1800" dirty="0" smtClean="0">
                <a:latin typeface="Arial" charset="0"/>
              </a:rPr>
              <a:t/>
            </a:r>
            <a:br>
              <a:rPr lang="en-GB" sz="1800" dirty="0" smtClean="0">
                <a:latin typeface="Arial" charset="0"/>
              </a:rPr>
            </a:br>
            <a:r>
              <a:rPr lang="en-GB" sz="1800" dirty="0" smtClean="0">
                <a:solidFill>
                  <a:srgbClr val="2CA9AB"/>
                </a:solidFill>
                <a:latin typeface="Arial" charset="0"/>
              </a:rPr>
              <a:t>Special</a:t>
            </a:r>
            <a:r>
              <a:rPr lang="en-GB" sz="1800" dirty="0" smtClean="0">
                <a:latin typeface="Arial" charset="0"/>
              </a:rPr>
              <a:t> </a:t>
            </a:r>
            <a:r>
              <a:rPr lang="en-GB" sz="1800" dirty="0" smtClean="0">
                <a:solidFill>
                  <a:srgbClr val="2CA9AB"/>
                </a:solidFill>
                <a:latin typeface="Arial" charset="0"/>
              </a:rPr>
              <a:t>Resolution</a:t>
            </a:r>
            <a:br>
              <a:rPr lang="en-GB" sz="1800" dirty="0" smtClean="0">
                <a:solidFill>
                  <a:srgbClr val="2CA9AB"/>
                </a:solidFill>
                <a:latin typeface="Arial" charset="0"/>
              </a:rPr>
            </a:br>
            <a:r>
              <a:rPr lang="en-GB" sz="1800" dirty="0" smtClean="0">
                <a:solidFill>
                  <a:srgbClr val="2CA9AB"/>
                </a:solidFill>
                <a:latin typeface="Arial" charset="0"/>
              </a:rPr>
              <a:t/>
            </a:r>
            <a:br>
              <a:rPr lang="en-GB" sz="1800" dirty="0" smtClean="0">
                <a:solidFill>
                  <a:srgbClr val="2CA9AB"/>
                </a:solidFill>
                <a:latin typeface="Arial" charset="0"/>
              </a:rPr>
            </a:br>
            <a:r>
              <a:rPr lang="en-GB" sz="1800" dirty="0" smtClean="0">
                <a:latin typeface="Arial" charset="0"/>
              </a:rPr>
              <a:t>Proposal in respect of the Company making market purchases on the terms set out in the circular to shareholders dated 24 September 2013.</a:t>
            </a:r>
            <a:r>
              <a:rPr lang="en-GB" sz="1600" dirty="0" smtClean="0"/>
              <a:t> </a:t>
            </a:r>
          </a:p>
        </p:txBody>
      </p:sp>
      <p:graphicFrame>
        <p:nvGraphicFramePr>
          <p:cNvPr id="434179" name="Group 3"/>
          <p:cNvGraphicFramePr>
            <a:graphicFrameLocks noGrp="1"/>
          </p:cNvGraphicFramePr>
          <p:nvPr>
            <p:ph idx="1"/>
            <p:extLst>
              <p:ext uri="{D42A27DB-BD31-4B8C-83A1-F6EECF244321}">
                <p14:modId xmlns:p14="http://schemas.microsoft.com/office/powerpoint/2010/main" val="2369074228"/>
              </p:ext>
            </p:extLst>
          </p:nvPr>
        </p:nvGraphicFramePr>
        <p:xfrm>
          <a:off x="1988080" y="2852738"/>
          <a:ext cx="5460339" cy="2055810"/>
        </p:xfrm>
        <a:graphic>
          <a:graphicData uri="http://schemas.openxmlformats.org/drawingml/2006/table">
            <a:tbl>
              <a:tblPr/>
              <a:tblGrid>
                <a:gridCol w="2105025"/>
                <a:gridCol w="1484181"/>
                <a:gridCol w="1871133"/>
              </a:tblGrid>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endParaRPr kumimoji="0" lang="en-GB" sz="1600" b="0" i="0" u="none" strike="noStrike" cap="none" normalizeH="0" baseline="0" dirty="0" smtClean="0">
                        <a:ln>
                          <a:noFill/>
                        </a:ln>
                        <a:solidFill>
                          <a:srgbClr val="003366"/>
                        </a:solidFill>
                        <a:effectLst/>
                        <a:latin typeface="Arial"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smtClean="0">
                          <a:ln>
                            <a:noFill/>
                          </a:ln>
                          <a:solidFill>
                            <a:srgbClr val="003366"/>
                          </a:solidFill>
                          <a:effectLst/>
                          <a:latin typeface="Arial" charset="0"/>
                        </a:rPr>
                        <a:t>Votes</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smtClean="0">
                          <a:ln>
                            <a:noFill/>
                          </a:ln>
                          <a:solidFill>
                            <a:srgbClr val="003366"/>
                          </a:solidFill>
                          <a:effectLst/>
                          <a:latin typeface="Arial" charset="0"/>
                        </a:rPr>
                        <a:t>%</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smtClean="0">
                          <a:ln>
                            <a:noFill/>
                          </a:ln>
                          <a:solidFill>
                            <a:srgbClr val="003366"/>
                          </a:solidFill>
                          <a:effectLst/>
                          <a:latin typeface="Arial" charset="0"/>
                        </a:rPr>
                        <a:t> Votes For</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tab pos="1168400" algn="r"/>
                        </a:tabLst>
                      </a:pPr>
                      <a:r>
                        <a:rPr kumimoji="0" lang="en-GB" sz="1600" b="0" i="0" u="none" strike="noStrike" cap="none" normalizeH="0" baseline="0" dirty="0" smtClean="0">
                          <a:ln>
                            <a:noFill/>
                          </a:ln>
                          <a:solidFill>
                            <a:srgbClr val="003366"/>
                          </a:solidFill>
                          <a:effectLst/>
                          <a:latin typeface="Arial" charset="0"/>
                        </a:rPr>
                        <a:t>13,742,640</a:t>
                      </a:r>
                      <a:endParaRPr kumimoji="0" lang="en-GB" sz="1600" b="0" i="0" u="none" strike="noStrike" cap="none" normalizeH="0" baseline="0" dirty="0" smtClean="0">
                        <a:ln>
                          <a:noFill/>
                        </a:ln>
                        <a:solidFill>
                          <a:srgbClr val="003366"/>
                        </a:solidFill>
                        <a:effectLst/>
                        <a:latin typeface="Arial" charset="0"/>
                      </a:endParaRPr>
                    </a:p>
                  </a:txBody>
                  <a:tcPr marL="0" marR="1170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tab pos="1524000" algn="r"/>
                        </a:tabLst>
                      </a:pPr>
                      <a:r>
                        <a:rPr kumimoji="0" lang="en-GB" sz="1600" b="0" i="0" u="none" strike="noStrike" cap="none" normalizeH="0" baseline="0" dirty="0" smtClean="0">
                          <a:ln>
                            <a:noFill/>
                          </a:ln>
                          <a:solidFill>
                            <a:srgbClr val="003366"/>
                          </a:solidFill>
                          <a:effectLst/>
                          <a:latin typeface="Arial" charset="0"/>
                        </a:rPr>
                        <a:t>97.9</a:t>
                      </a:r>
                      <a:endParaRPr kumimoji="0" lang="en-GB" sz="1600" b="0" i="0" u="none" strike="noStrike" cap="none" normalizeH="0" baseline="0" dirty="0" smtClean="0">
                        <a:ln>
                          <a:noFill/>
                        </a:ln>
                        <a:solidFill>
                          <a:srgbClr val="003366"/>
                        </a:solidFill>
                        <a:effectLst/>
                        <a:latin typeface="Arial" charset="0"/>
                      </a:endParaRPr>
                    </a:p>
                  </a:txBody>
                  <a:tcPr marL="0" marR="78000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smtClean="0">
                          <a:ln>
                            <a:noFill/>
                          </a:ln>
                          <a:solidFill>
                            <a:srgbClr val="003366"/>
                          </a:solidFill>
                          <a:effectLst/>
                          <a:latin typeface="Arial" charset="0"/>
                        </a:rPr>
                        <a:t> Votes Against </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tab pos="1168400" algn="r"/>
                        </a:tabLst>
                      </a:pPr>
                      <a:r>
                        <a:rPr kumimoji="0" lang="en-GB" sz="1600" b="0" i="0" u="none" strike="noStrike" cap="none" normalizeH="0" baseline="0" dirty="0" smtClean="0">
                          <a:ln>
                            <a:noFill/>
                          </a:ln>
                          <a:solidFill>
                            <a:srgbClr val="003366"/>
                          </a:solidFill>
                          <a:effectLst/>
                          <a:latin typeface="Arial" charset="0"/>
                        </a:rPr>
                        <a:t>292,489</a:t>
                      </a:r>
                      <a:endParaRPr kumimoji="0" lang="en-GB" sz="1600" b="0" i="0" u="none" strike="noStrike" cap="none" normalizeH="0" baseline="0" dirty="0" smtClean="0">
                        <a:ln>
                          <a:noFill/>
                        </a:ln>
                        <a:solidFill>
                          <a:srgbClr val="003366"/>
                        </a:solidFill>
                        <a:effectLst/>
                        <a:latin typeface="Arial" charset="0"/>
                      </a:endParaRPr>
                    </a:p>
                  </a:txBody>
                  <a:tcPr marL="0" marR="1170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tab pos="1524000" algn="r"/>
                        </a:tabLst>
                      </a:pPr>
                      <a:r>
                        <a:rPr kumimoji="0" lang="en-GB" sz="1600" b="0" i="0" u="none" strike="noStrike" cap="none" normalizeH="0" baseline="0" smtClean="0">
                          <a:ln>
                            <a:noFill/>
                          </a:ln>
                          <a:solidFill>
                            <a:srgbClr val="003366"/>
                          </a:solidFill>
                          <a:effectLst/>
                          <a:latin typeface="Arial" charset="0"/>
                        </a:rPr>
                        <a:t>2.1</a:t>
                      </a:r>
                      <a:endParaRPr kumimoji="0" lang="en-GB" sz="1600" b="0" i="0" u="none" strike="noStrike" cap="none" normalizeH="0" baseline="0" dirty="0" smtClean="0">
                        <a:ln>
                          <a:noFill/>
                        </a:ln>
                        <a:solidFill>
                          <a:srgbClr val="003366"/>
                        </a:solidFill>
                        <a:effectLst/>
                        <a:latin typeface="Arial" charset="0"/>
                      </a:endParaRPr>
                    </a:p>
                  </a:txBody>
                  <a:tcPr marL="0" marR="78000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smtClean="0">
                          <a:ln>
                            <a:noFill/>
                          </a:ln>
                          <a:solidFill>
                            <a:srgbClr val="003366"/>
                          </a:solidFill>
                          <a:effectLst/>
                          <a:latin typeface="Arial" charset="0"/>
                        </a:rPr>
                        <a:t> Total Votes</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dirty="0" smtClean="0">
                          <a:ln>
                            <a:noFill/>
                          </a:ln>
                          <a:solidFill>
                            <a:srgbClr val="003366"/>
                          </a:solidFill>
                          <a:effectLst/>
                          <a:latin typeface="Arial" charset="0"/>
                        </a:rPr>
                        <a:t>14,035,129</a:t>
                      </a:r>
                      <a:endParaRPr kumimoji="0" lang="en-GB" sz="1600" b="0" i="0" u="none" strike="noStrike" cap="none" normalizeH="0" baseline="0" dirty="0" smtClean="0">
                        <a:ln>
                          <a:noFill/>
                        </a:ln>
                        <a:solidFill>
                          <a:srgbClr val="003366"/>
                        </a:solidFill>
                        <a:effectLst/>
                        <a:latin typeface="Arial" charset="0"/>
                      </a:endParaRPr>
                    </a:p>
                  </a:txBody>
                  <a:tcPr marL="0" marR="1170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dirty="0" smtClean="0">
                          <a:ln>
                            <a:noFill/>
                          </a:ln>
                          <a:solidFill>
                            <a:srgbClr val="003366"/>
                          </a:solidFill>
                          <a:effectLst/>
                          <a:latin typeface="Arial" charset="0"/>
                        </a:rPr>
                        <a:t>100.0</a:t>
                      </a:r>
                      <a:endParaRPr kumimoji="0" lang="en-GB" sz="1600" b="0" i="0" u="none" strike="noStrike" cap="none" normalizeH="0" baseline="0" dirty="0" smtClean="0">
                        <a:ln>
                          <a:noFill/>
                        </a:ln>
                        <a:solidFill>
                          <a:srgbClr val="003366"/>
                        </a:solidFill>
                        <a:effectLst/>
                        <a:latin typeface="Arial" charset="0"/>
                      </a:endParaRPr>
                    </a:p>
                  </a:txBody>
                  <a:tcPr marL="0" marR="78000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2">
                <a:tc>
                  <a:txBody>
                    <a:bodyPr/>
                    <a:lstStyle/>
                    <a:p>
                      <a:pPr marL="0" marR="0" lvl="0" indent="0" algn="l"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smtClean="0">
                          <a:ln>
                            <a:noFill/>
                          </a:ln>
                          <a:solidFill>
                            <a:srgbClr val="003366"/>
                          </a:solidFill>
                          <a:effectLst/>
                          <a:latin typeface="Arial" charset="0"/>
                        </a:rPr>
                        <a:t> Withheld Votes</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ts val="2800"/>
                        </a:lnSpc>
                        <a:spcBef>
                          <a:spcPts val="400"/>
                        </a:spcBef>
                        <a:spcAft>
                          <a:spcPts val="400"/>
                        </a:spcAft>
                        <a:buClr>
                          <a:srgbClr val="2CA9AB"/>
                        </a:buClr>
                        <a:buSzPct val="80000"/>
                        <a:buFontTx/>
                        <a:buNone/>
                        <a:tabLst/>
                      </a:pPr>
                      <a:r>
                        <a:rPr kumimoji="0" lang="en-GB" sz="1600" b="0" i="0" u="none" strike="noStrike" cap="none" normalizeH="0" baseline="0" dirty="0" smtClean="0">
                          <a:ln>
                            <a:noFill/>
                          </a:ln>
                          <a:solidFill>
                            <a:srgbClr val="003366"/>
                          </a:solidFill>
                          <a:effectLst/>
                          <a:latin typeface="Arial" charset="0"/>
                        </a:rPr>
                        <a:t>86,995</a:t>
                      </a:r>
                      <a:endParaRPr kumimoji="0" lang="en-GB" sz="1600" b="0" i="0" u="none" strike="noStrike" cap="none" normalizeH="0" baseline="0" dirty="0" smtClean="0">
                        <a:ln>
                          <a:noFill/>
                        </a:ln>
                        <a:solidFill>
                          <a:srgbClr val="003366"/>
                        </a:solidFill>
                        <a:effectLst/>
                        <a:latin typeface="Arial" charset="0"/>
                      </a:endParaRPr>
                    </a:p>
                  </a:txBody>
                  <a:tcPr marL="0" marR="1170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2800"/>
                        </a:lnSpc>
                        <a:spcBef>
                          <a:spcPts val="400"/>
                        </a:spcBef>
                        <a:spcAft>
                          <a:spcPts val="400"/>
                        </a:spcAft>
                        <a:buClr>
                          <a:srgbClr val="2CA9AB"/>
                        </a:buClr>
                        <a:buSzPct val="80000"/>
                        <a:buFontTx/>
                        <a:buNone/>
                        <a:tabLst/>
                      </a:pPr>
                      <a:endParaRPr kumimoji="0" lang="en-GB" sz="1600" b="0" i="0" u="none" strike="noStrike" cap="none" normalizeH="0" baseline="0" dirty="0" smtClean="0">
                        <a:ln>
                          <a:noFill/>
                        </a:ln>
                        <a:solidFill>
                          <a:srgbClr val="003366"/>
                        </a:solidFill>
                        <a:effectLst/>
                        <a:latin typeface="Arial"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2717" y="1283732"/>
            <a:ext cx="8967671" cy="5097596"/>
          </a:xfrm>
        </p:spPr>
        <p:txBody>
          <a:bodyPr>
            <a:normAutofit fontScale="77500" lnSpcReduction="20000"/>
          </a:bodyPr>
          <a:lstStyle/>
          <a:p>
            <a:r>
              <a:rPr lang="en-GB" sz="1700" b="0" dirty="0">
                <a:solidFill>
                  <a:schemeClr val="tx1"/>
                </a:solidFill>
              </a:rPr>
              <a:t>This presentation is being distributed in the United Kingdom (</a:t>
            </a:r>
            <a:r>
              <a:rPr lang="en-GB" sz="1700" b="0" dirty="0" err="1">
                <a:solidFill>
                  <a:schemeClr val="tx1"/>
                </a:solidFill>
              </a:rPr>
              <a:t>i</a:t>
            </a:r>
            <a:r>
              <a:rPr lang="en-GB" sz="1700" b="0" dirty="0">
                <a:solidFill>
                  <a:schemeClr val="tx1"/>
                </a:solidFill>
              </a:rPr>
              <a:t>) in accordance with Article 43 and/or Article 69 of the Financial Services and Markets Act 2000 (Financial Promotions) Order 2005 (the "Promotion Order") and (ii) otherwise only to such other persons to whom it may be lawful to distribute it (all such persons together being referred to as "relevant persons") under the Promotion Order. This presentation is directed only at relevant persons and must not be acted on or relied on by persons who are not relevant persons. It is intended only for the use of the persons to whom it is provided. Each recipient of this presentation is responsible for ensuring that it is kept confidential and that it is not copied or reproduced in whole or in part or given to any other person. To do so may be a criminal offence. Recipients in jurisdictions outside the United Kingdom should inform themselves about and observe any applicable legal or regulatory requirements in relation to the distribution or possession of this document to or in that jurisdiction.</a:t>
            </a:r>
          </a:p>
          <a:p>
            <a:r>
              <a:rPr lang="en-GB" sz="1700" b="0" dirty="0">
                <a:solidFill>
                  <a:schemeClr val="tx1"/>
                </a:solidFill>
              </a:rPr>
              <a:t>This material has been prepared solely for purposes of illustration and discussion. Under no circumstances should the information contained herein be used or considered as an offer to sell, or solicitation of an offer to buy any security in Dunedin Enterprise Investment Trust PLC  (the "Company") and any such offer or solicitation will only be made on the basis of a prospectus and other associated documents required by law. Neither this presentation nor anything contained in it shall form the basis for any contract or commitment whatsoever. The information is in summary form for convenience of presentation, it is not complete and it should not be relied upon as such. </a:t>
            </a:r>
          </a:p>
          <a:p>
            <a:r>
              <a:rPr lang="en-GB" sz="1700" b="0" dirty="0">
                <a:solidFill>
                  <a:schemeClr val="tx1"/>
                </a:solidFill>
              </a:rPr>
              <a:t>All information, including performance information, has been prepared in good faith; however, neither the Company nor the Company's manager, Dunedin LLP ("Dunedin") makes any representation or warranty express or implied, as to the accuracy or completeness of the information, and nothing herein shall be relied upon as a promise or representation as to past or future performance. Past performance is not a guide to future performance and specifically there can be no assurances that an investment in the Company will have a return on invested capital similar to the historical returns on other funds managed by the Company’s manager. The material included in this presentation may include information that is based, in part or in full, on hypothetical assumptions, models and/or other analysis of Dunedin (which may not necessarily be described herein), no representation or warranty is made as to the reasonableness of any such assumptions, models or analysis and no liability whatsoever is accepted by Dunedin or the Company or any other person in relation thereto. The information set forth herein was gathered from various sources which Dunedin believes, but does not guarantee, to be reliable. Unless stated otherwise, any opinions expressed herein are current as of the date hereof and are subject to change at any time. </a:t>
            </a:r>
          </a:p>
          <a:p>
            <a:r>
              <a:rPr lang="en-GB" sz="1700" b="0" dirty="0">
                <a:solidFill>
                  <a:schemeClr val="tx1"/>
                </a:solidFill>
              </a:rPr>
              <a:t>This presentation is issued by Dunedin on behalf of the Company. Dunedin is a limited liability partnership authorised and regulated by the Financial </a:t>
            </a:r>
            <a:r>
              <a:rPr lang="en-GB" sz="1700" b="0" dirty="0" smtClean="0">
                <a:solidFill>
                  <a:schemeClr val="tx1"/>
                </a:solidFill>
              </a:rPr>
              <a:t>Conduct Authority</a:t>
            </a:r>
            <a:r>
              <a:rPr lang="en-GB" sz="1700" b="0" dirty="0">
                <a:solidFill>
                  <a:schemeClr val="tx1"/>
                </a:solidFill>
              </a:rPr>
              <a:t>.</a:t>
            </a:r>
          </a:p>
        </p:txBody>
      </p:sp>
      <p:sp>
        <p:nvSpPr>
          <p:cNvPr id="3" name="Title 2"/>
          <p:cNvSpPr>
            <a:spLocks noGrp="1"/>
          </p:cNvSpPr>
          <p:nvPr>
            <p:ph type="title"/>
          </p:nvPr>
        </p:nvSpPr>
        <p:spPr/>
        <p:txBody>
          <a:bodyPr/>
          <a:lstStyle/>
          <a:p>
            <a:r>
              <a:rPr lang="en-GB" dirty="0" smtClean="0"/>
              <a:t>Dunedin Enterprise</a:t>
            </a:r>
            <a:endParaRPr lang="en-GB" dirty="0"/>
          </a:p>
        </p:txBody>
      </p:sp>
      <p:sp>
        <p:nvSpPr>
          <p:cNvPr id="4" name="Slide Number Placeholder 3"/>
          <p:cNvSpPr>
            <a:spLocks noGrp="1"/>
          </p:cNvSpPr>
          <p:nvPr>
            <p:ph type="sldNum" sz="quarter" idx="4294967295"/>
          </p:nvPr>
        </p:nvSpPr>
        <p:spPr>
          <a:xfrm>
            <a:off x="8743950" y="44450"/>
            <a:ext cx="1033463" cy="731838"/>
          </a:xfrm>
          <a:prstGeom prst="rect">
            <a:avLst/>
          </a:prstGeom>
        </p:spPr>
        <p:txBody>
          <a:bodyPr/>
          <a:lstStyle/>
          <a:p>
            <a:pPr>
              <a:defRPr/>
            </a:pPr>
            <a:fld id="{D3A84D35-9AD1-4D7F-A4D8-C3F530C7EDFE}" type="slidenum">
              <a:rPr lang="en-GB" smtClean="0"/>
              <a:pPr>
                <a:defRPr/>
              </a:pPr>
              <a:t>3</a:t>
            </a:fld>
            <a:endParaRPr lang="en-GB" dirty="0"/>
          </a:p>
        </p:txBody>
      </p:sp>
    </p:spTree>
    <p:extLst>
      <p:ext uri="{BB962C8B-B14F-4D97-AF65-F5344CB8AC3E}">
        <p14:creationId xmlns:p14="http://schemas.microsoft.com/office/powerpoint/2010/main" val="881981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dirty="0" smtClean="0"/>
              <a:t>Dunedin Enterprise Investment Trust PLC</a:t>
            </a:r>
            <a:endParaRPr lang="en-GB" sz="3600" dirty="0"/>
          </a:p>
        </p:txBody>
      </p:sp>
      <p:sp>
        <p:nvSpPr>
          <p:cNvPr id="3" name="Subtitle 2"/>
          <p:cNvSpPr>
            <a:spLocks noGrp="1"/>
          </p:cNvSpPr>
          <p:nvPr>
            <p:ph type="subTitle" idx="1"/>
          </p:nvPr>
        </p:nvSpPr>
        <p:spPr/>
        <p:txBody>
          <a:bodyPr>
            <a:normAutofit fontScale="85000" lnSpcReduction="10000"/>
          </a:bodyPr>
          <a:lstStyle/>
          <a:p>
            <a:r>
              <a:rPr lang="en-GB" sz="3600" dirty="0" smtClean="0"/>
              <a:t>General Meeting – October 2013, Voting Analysis</a:t>
            </a:r>
            <a:endParaRPr lang="en-GB" sz="36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799" y="333374"/>
            <a:ext cx="9289775" cy="3115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7656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lgn="ctr">
          <a:defRPr b="1" dirty="0" smtClean="0">
            <a:solidFill>
              <a:srgbClr val="002E6C"/>
            </a:solidFill>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8536</TotalTime>
  <Words>634</Words>
  <Application>Microsoft Office PowerPoint</Application>
  <PresentationFormat>A4 Paper (210x297 mm)</PresentationFormat>
  <Paragraphs>29</Paragraphs>
  <Slides>4</Slides>
  <Notes>4</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Office Theme</vt:lpstr>
      <vt:lpstr>Custom Design</vt:lpstr>
      <vt:lpstr>Dunedin Enterprise Investment Trust PLC</vt:lpstr>
      <vt:lpstr>Dunedin Enterprise Investment Trust PLC  Special Resolution  Proposal in respect of the Company making market purchases on the terms set out in the circular to shareholders dated 24 September 2013. </vt:lpstr>
      <vt:lpstr>Dunedin Enterprise</vt:lpstr>
      <vt:lpstr>Dunedin Enterprise Investment Trust PLC</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Dunedin Update to 31 March 2011</dc:title>
  <dc:creator>Structure</dc:creator>
  <cp:lastModifiedBy>Graeme Murray</cp:lastModifiedBy>
  <cp:revision>407</cp:revision>
  <cp:lastPrinted>2013-10-16T09:36:34Z</cp:lastPrinted>
  <dcterms:created xsi:type="dcterms:W3CDTF">2011-07-27T13:13:00Z</dcterms:created>
  <dcterms:modified xsi:type="dcterms:W3CDTF">2013-10-16T09:37:17Z</dcterms:modified>
</cp:coreProperties>
</file>