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51" r:id="rId2"/>
  </p:sldMasterIdLst>
  <p:notesMasterIdLst>
    <p:notesMasterId r:id="rId6"/>
  </p:notesMasterIdLst>
  <p:handoutMasterIdLst>
    <p:handoutMasterId r:id="rId7"/>
  </p:handoutMasterIdLst>
  <p:sldIdLst>
    <p:sldId id="381" r:id="rId3"/>
    <p:sldId id="379" r:id="rId4"/>
    <p:sldId id="380" r:id="rId5"/>
  </p:sldIdLst>
  <p:sldSz cx="9906000" cy="6858000" type="A4"/>
  <p:notesSz cx="6797675" cy="98567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holas Hoare" initials="N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A9AB"/>
    <a:srgbClr val="CCFFFF"/>
    <a:srgbClr val="E9E9E9"/>
    <a:srgbClr val="EAFAFA"/>
    <a:srgbClr val="F5FDFD"/>
    <a:srgbClr val="E6F1FA"/>
    <a:srgbClr val="E9EDF4"/>
    <a:srgbClr val="002E6C"/>
    <a:srgbClr val="E7750C"/>
    <a:srgbClr val="807D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15" autoAdjust="0"/>
    <p:restoredTop sz="89065" autoAdjust="0"/>
  </p:normalViewPr>
  <p:slideViewPr>
    <p:cSldViewPr showGuides="1">
      <p:cViewPr varScale="1">
        <p:scale>
          <a:sx n="70" d="100"/>
          <a:sy n="70" d="100"/>
        </p:scale>
        <p:origin x="-1206" y="-96"/>
      </p:cViewPr>
      <p:guideLst>
        <p:guide orient="horz" pos="391"/>
        <p:guide orient="horz" pos="3929"/>
        <p:guide orient="horz" pos="2160"/>
        <p:guide orient="horz" pos="754"/>
        <p:guide orient="horz" pos="210"/>
        <p:guide pos="5932"/>
        <p:guide pos="3120"/>
        <p:guide pos="308"/>
        <p:guide pos="60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3288"/>
    </p:cViewPr>
  </p:sorterViewPr>
  <p:notesViewPr>
    <p:cSldViewPr showGuides="1">
      <p:cViewPr varScale="1">
        <p:scale>
          <a:sx n="78" d="100"/>
          <a:sy n="78" d="100"/>
        </p:scale>
        <p:origin x="-2034" y="-84"/>
      </p:cViewPr>
      <p:guideLst>
        <p:guide orient="horz" pos="3104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7" y="7"/>
            <a:ext cx="2946400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95" y="7"/>
            <a:ext cx="2946400" cy="492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9B4455-360B-4C88-B8E7-D94961E42874}" type="datetimeFigureOut">
              <a:rPr lang="en-GB" smtClean="0"/>
              <a:t>07/05/2014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7" y="9361496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95" y="9361496"/>
            <a:ext cx="2946400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0D20E-3444-4F5C-A848-177B886E81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8960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8" y="8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7" y="8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369DE-3749-4FBB-A4E5-E002A1F45F34}" type="datetimeFigureOut">
              <a:rPr lang="en-GB" smtClean="0"/>
              <a:t>07/05/2014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0250" y="739775"/>
            <a:ext cx="5337175" cy="3695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1974"/>
            <a:ext cx="5438140" cy="443555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8" y="9362246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7" y="9362246"/>
            <a:ext cx="2945659" cy="4928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74A9A1-20D9-4136-A7D2-A6B6532A86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4411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4A9A1-20D9-4136-A7D2-A6B6532A86D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590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1pPr>
            <a:lvl2pPr marL="742950" indent="-285750"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2pPr>
            <a:lvl3pPr marL="1143000" indent="-228600"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3pPr>
            <a:lvl4pPr marL="1600200" indent="-228600"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4pPr>
            <a:lvl5pPr marL="2057400" indent="-228600"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3366"/>
                </a:solidFill>
                <a:latin typeface="HouschkaLight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3366"/>
                </a:solidFill>
                <a:latin typeface="HouschkaLight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3366"/>
                </a:solidFill>
                <a:latin typeface="HouschkaLight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3366"/>
                </a:solidFill>
                <a:latin typeface="HouschkaLight" pitchFamily="18" charset="0"/>
              </a:defRPr>
            </a:lvl9pPr>
          </a:lstStyle>
          <a:p>
            <a:fld id="{5260C430-5831-4172-95AA-9CEF95FC0ADB}" type="slidenum">
              <a:rPr lang="en-GB" sz="1200"/>
              <a:pPr/>
              <a:t>2</a:t>
            </a:fld>
            <a:endParaRPr lang="en-GB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1pPr>
            <a:lvl2pPr marL="742950" indent="-285750"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2pPr>
            <a:lvl3pPr marL="1143000" indent="-228600"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3pPr>
            <a:lvl4pPr marL="1600200" indent="-228600"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4pPr>
            <a:lvl5pPr marL="2057400" indent="-228600" defTabSz="912813">
              <a:defRPr sz="3200">
                <a:solidFill>
                  <a:srgbClr val="003366"/>
                </a:solidFill>
                <a:latin typeface="HouschkaLight" pitchFamily="18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3366"/>
                </a:solidFill>
                <a:latin typeface="HouschkaLight" pitchFamily="18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3366"/>
                </a:solidFill>
                <a:latin typeface="HouschkaLight" pitchFamily="18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3366"/>
                </a:solidFill>
                <a:latin typeface="HouschkaLight" pitchFamily="18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003366"/>
                </a:solidFill>
                <a:latin typeface="HouschkaLight" pitchFamily="18" charset="0"/>
              </a:defRPr>
            </a:lvl9pPr>
          </a:lstStyle>
          <a:p>
            <a:fld id="{5260C430-5831-4172-95AA-9CEF95FC0ADB}" type="slidenum">
              <a:rPr lang="en-GB" sz="1200"/>
              <a:pPr/>
              <a:t>3</a:t>
            </a:fld>
            <a:endParaRPr lang="en-GB" sz="120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05299" y="332656"/>
            <a:ext cx="9299075" cy="4608000"/>
          </a:xfrm>
          <a:prstGeom prst="rect">
            <a:avLst/>
          </a:prstGeom>
          <a:solidFill>
            <a:srgbClr val="E9E9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8284" y="3513128"/>
            <a:ext cx="9151000" cy="576064"/>
          </a:xfrm>
        </p:spPr>
        <p:txBody>
          <a:bodyPr>
            <a:noAutofit/>
          </a:bodyPr>
          <a:lstStyle>
            <a:lvl1pPr algn="l">
              <a:defRPr sz="4400" baseline="0"/>
            </a:lvl1pPr>
          </a:lstStyle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339" y="4151290"/>
            <a:ext cx="9140242" cy="726558"/>
          </a:xfrm>
        </p:spPr>
        <p:txBody>
          <a:bodyPr>
            <a:normAutofit/>
          </a:bodyPr>
          <a:lstStyle>
            <a:lvl1pPr marL="36000" indent="0" algn="l">
              <a:spcBef>
                <a:spcPts val="0"/>
              </a:spcBef>
              <a:buNone/>
              <a:defRPr sz="4400" baseline="0">
                <a:solidFill>
                  <a:srgbClr val="0085C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1227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E280-5A7C-4F05-A30B-78826AD9C4BD}" type="datetimeFigureOut">
              <a:rPr lang="en-GB" smtClean="0"/>
              <a:t>07/05/2014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47CB-61FC-4E30-8C61-21D50C289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424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E280-5A7C-4F05-A30B-78826AD9C4BD}" type="datetimeFigureOut">
              <a:rPr lang="en-GB" smtClean="0"/>
              <a:t>07/05/2014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47CB-61FC-4E30-8C61-21D50C289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7668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E280-5A7C-4F05-A30B-78826AD9C4BD}" type="datetimeFigureOut">
              <a:rPr lang="en-GB" smtClean="0"/>
              <a:t>07/05/2014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47CB-61FC-4E30-8C61-21D50C289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133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E280-5A7C-4F05-A30B-78826AD9C4BD}" type="datetimeFigureOut">
              <a:rPr lang="en-GB" smtClean="0"/>
              <a:t>07/05/2014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47CB-61FC-4E30-8C61-21D50C289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1708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E280-5A7C-4F05-A30B-78826AD9C4BD}" type="datetimeFigureOut">
              <a:rPr lang="en-GB" smtClean="0"/>
              <a:t>07/05/2014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47CB-61FC-4E30-8C61-21D50C289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88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482717" y="303180"/>
            <a:ext cx="8967671" cy="57283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>
              <a:defRPr/>
            </a:lvl1pPr>
          </a:lstStyle>
          <a:p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16" name="Text Placeholder 2"/>
          <p:cNvSpPr>
            <a:spLocks noGrp="1"/>
          </p:cNvSpPr>
          <p:nvPr>
            <p:ph idx="1"/>
          </p:nvPr>
        </p:nvSpPr>
        <p:spPr>
          <a:xfrm>
            <a:off x="482717" y="1497748"/>
            <a:ext cx="8967671" cy="45259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069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800100"/>
            <a:ext cx="8089900" cy="6477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60400" y="1828800"/>
            <a:ext cx="8585200" cy="37719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714750" y="6096000"/>
            <a:ext cx="206375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5778500" y="6096000"/>
            <a:ext cx="1651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429500" y="6096000"/>
            <a:ext cx="18161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18988-EEF8-4B89-8655-0C50B8BF4D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394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E280-5A7C-4F05-A30B-78826AD9C4BD}" type="datetimeFigureOut">
              <a:rPr lang="en-GB" smtClean="0"/>
              <a:t>07/05/2014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47CB-61FC-4E30-8C61-21D50C289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996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E280-5A7C-4F05-A30B-78826AD9C4BD}" type="datetimeFigureOut">
              <a:rPr lang="en-GB" smtClean="0"/>
              <a:t>07/05/2014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47CB-61FC-4E30-8C61-21D50C289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658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E280-5A7C-4F05-A30B-78826AD9C4BD}" type="datetimeFigureOut">
              <a:rPr lang="en-GB" smtClean="0"/>
              <a:t>07/05/2014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47CB-61FC-4E30-8C61-21D50C289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2252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E280-5A7C-4F05-A30B-78826AD9C4BD}" type="datetimeFigureOut">
              <a:rPr lang="en-GB" smtClean="0"/>
              <a:t>07/05/2014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47CB-61FC-4E30-8C61-21D50C289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236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E280-5A7C-4F05-A30B-78826AD9C4BD}" type="datetimeFigureOut">
              <a:rPr lang="en-GB" smtClean="0"/>
              <a:t>07/05/2014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47CB-61FC-4E30-8C61-21D50C289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650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9E280-5A7C-4F05-A30B-78826AD9C4BD}" type="datetimeFigureOut">
              <a:rPr lang="en-GB" smtClean="0"/>
              <a:t>07/05/2014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A47CB-61FC-4E30-8C61-21D50C289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4298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2717" y="303180"/>
            <a:ext cx="8967671" cy="57283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2717" y="1497748"/>
            <a:ext cx="8967671" cy="45259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grpSp>
        <p:nvGrpSpPr>
          <p:cNvPr id="5" name="Group 4"/>
          <p:cNvGrpSpPr/>
          <p:nvPr userDrawn="1"/>
        </p:nvGrpSpPr>
        <p:grpSpPr>
          <a:xfrm>
            <a:off x="483819" y="6251996"/>
            <a:ext cx="1549693" cy="273348"/>
            <a:chOff x="483819" y="6251996"/>
            <a:chExt cx="1549693" cy="273348"/>
          </a:xfrm>
        </p:grpSpPr>
        <p:pic>
          <p:nvPicPr>
            <p:cNvPr id="13" name="Picture 12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45757" y="6253196"/>
              <a:ext cx="187755" cy="272148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3819" y="6251996"/>
              <a:ext cx="1140929" cy="27214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28184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3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marL="0" indent="0" algn="l" defTabSz="914400" rtl="0" eaLnBrk="1" latinLnBrk="0" hangingPunct="1">
        <a:lnSpc>
          <a:spcPct val="100000"/>
        </a:lnSpc>
        <a:spcBef>
          <a:spcPct val="0"/>
        </a:spcBef>
        <a:buNone/>
        <a:defRPr sz="2400" b="1" kern="1200" baseline="0">
          <a:solidFill>
            <a:srgbClr val="002E6C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179388" indent="-179388" algn="l" defTabSz="914400" rtl="0" eaLnBrk="1" latinLnBrk="0" hangingPunct="1">
        <a:lnSpc>
          <a:spcPct val="100000"/>
        </a:lnSpc>
        <a:spcBef>
          <a:spcPts val="600"/>
        </a:spcBef>
        <a:buClr>
          <a:srgbClr val="0085CF"/>
        </a:buClr>
        <a:buSzPct val="10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Arial" pitchFamily="34" charset="0"/>
          <a:ea typeface="+mn-ea"/>
          <a:cs typeface="Arial" pitchFamily="34" charset="0"/>
        </a:defRPr>
      </a:lvl1pPr>
      <a:lvl2pPr marL="444500" indent="-261938" algn="l" defTabSz="914400" rtl="0" eaLnBrk="1" latinLnBrk="0" hangingPunct="1">
        <a:spcBef>
          <a:spcPts val="100"/>
        </a:spcBef>
        <a:buClr>
          <a:srgbClr val="0085CF"/>
        </a:buClr>
        <a:buFont typeface="Arial" pitchFamily="34" charset="0"/>
        <a:buChar char="–"/>
        <a:tabLst>
          <a:tab pos="444500" algn="l"/>
        </a:tabLst>
        <a:defRPr sz="1400" kern="1200">
          <a:solidFill>
            <a:schemeClr val="tx1">
              <a:lumMod val="65000"/>
              <a:lumOff val="35000"/>
            </a:schemeClr>
          </a:solidFill>
          <a:latin typeface="Arial" pitchFamily="34" charset="0"/>
          <a:ea typeface="+mn-ea"/>
          <a:cs typeface="Arial" pitchFamily="34" charset="0"/>
        </a:defRPr>
      </a:lvl2pPr>
      <a:lvl3pPr marL="628650" indent="-180975" algn="l" defTabSz="914400" rtl="0" eaLnBrk="1" latinLnBrk="0" hangingPunct="1">
        <a:spcBef>
          <a:spcPts val="100"/>
        </a:spcBef>
        <a:buClr>
          <a:srgbClr val="0085CF"/>
        </a:buClr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Arial" pitchFamily="34" charset="0"/>
          <a:ea typeface="+mn-ea"/>
          <a:cs typeface="Arial" pitchFamily="34" charset="0"/>
        </a:defRPr>
      </a:lvl3pPr>
      <a:lvl4pPr marL="895350" indent="-266700" algn="l" defTabSz="914400" rtl="0" eaLnBrk="1" latinLnBrk="0" hangingPunct="1">
        <a:spcBef>
          <a:spcPts val="100"/>
        </a:spcBef>
        <a:buClr>
          <a:srgbClr val="0085CF"/>
        </a:buClr>
        <a:buFont typeface="Arial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Arial" pitchFamily="34" charset="0"/>
          <a:ea typeface="+mn-ea"/>
          <a:cs typeface="Arial" pitchFamily="34" charset="0"/>
        </a:defRPr>
      </a:lvl4pPr>
      <a:lvl5pPr marL="1171575" indent="-276225" algn="l" defTabSz="914400" rtl="0" eaLnBrk="1" latinLnBrk="0" hangingPunct="1">
        <a:spcBef>
          <a:spcPts val="100"/>
        </a:spcBef>
        <a:buClr>
          <a:srgbClr val="0085CF"/>
        </a:buClr>
        <a:buFont typeface="Arial" pitchFamily="34" charset="0"/>
        <a:buChar char="»"/>
        <a:defRPr sz="1400" kern="1200">
          <a:solidFill>
            <a:schemeClr val="tx1">
              <a:lumMod val="65000"/>
              <a:lumOff val="35000"/>
            </a:schemeClr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9E280-5A7C-4F05-A30B-78826AD9C4BD}" type="datetimeFigureOut">
              <a:rPr lang="en-GB" smtClean="0"/>
              <a:t>07/05/2014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A47CB-61FC-4E30-8C61-21D50C2896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4744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3600" dirty="0" smtClean="0"/>
              <a:t>Dunedin Enterprise Investment Trust PLC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GB" sz="3600" dirty="0" smtClean="0"/>
              <a:t>Results of General Meeting, 8 November 2012</a:t>
            </a:r>
            <a:endParaRPr lang="en-GB" sz="3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9" y="333374"/>
            <a:ext cx="9289775" cy="31150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07520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1800" dirty="0" smtClean="0">
                <a:latin typeface="Arial" charset="0"/>
              </a:rPr>
              <a:t>Dunedin Enterprise Investment Trust PLC</a:t>
            </a:r>
            <a:br>
              <a:rPr lang="en-GB" sz="1800" dirty="0" smtClean="0">
                <a:latin typeface="Arial" charset="0"/>
              </a:rPr>
            </a:br>
            <a:r>
              <a:rPr lang="en-GB" sz="1800" dirty="0" smtClean="0">
                <a:latin typeface="Arial" charset="0"/>
              </a:rPr>
              <a:t/>
            </a:r>
            <a:br>
              <a:rPr lang="en-GB" sz="1800" dirty="0" smtClean="0">
                <a:latin typeface="Arial" charset="0"/>
              </a:rPr>
            </a:br>
            <a:r>
              <a:rPr lang="en-GB" sz="1800" dirty="0" smtClean="0">
                <a:solidFill>
                  <a:srgbClr val="2CA9AB"/>
                </a:solidFill>
                <a:latin typeface="Arial" charset="0"/>
              </a:rPr>
              <a:t>Resolution 1: </a:t>
            </a:r>
            <a:br>
              <a:rPr lang="en-GB" sz="1800" dirty="0" smtClean="0">
                <a:solidFill>
                  <a:srgbClr val="2CA9AB"/>
                </a:solidFill>
                <a:latin typeface="Arial" charset="0"/>
              </a:rPr>
            </a:br>
            <a:r>
              <a:rPr lang="en-GB" sz="1800" dirty="0" smtClean="0">
                <a:solidFill>
                  <a:srgbClr val="2CA9AB"/>
                </a:solidFill>
                <a:latin typeface="Arial" charset="0"/>
              </a:rPr>
              <a:t/>
            </a:r>
            <a:br>
              <a:rPr lang="en-GB" sz="1800" dirty="0" smtClean="0">
                <a:solidFill>
                  <a:srgbClr val="2CA9AB"/>
                </a:solidFill>
                <a:latin typeface="Arial" charset="0"/>
              </a:rPr>
            </a:br>
            <a:r>
              <a:rPr lang="en-GB" sz="1800" b="0" dirty="0"/>
              <a:t>To authorise the Company to buy back shares pursuant to the tender offer</a:t>
            </a:r>
            <a:br>
              <a:rPr lang="en-GB" sz="1800" b="0" dirty="0"/>
            </a:br>
            <a:r>
              <a:rPr lang="en-GB" sz="1800" b="0" dirty="0"/>
              <a:t>for up to </a:t>
            </a:r>
            <a:r>
              <a:rPr lang="en-GB" sz="1800" b="0" dirty="0" smtClean="0"/>
              <a:t>5 </a:t>
            </a:r>
            <a:r>
              <a:rPr lang="en-GB" sz="1800" b="0" dirty="0"/>
              <a:t>per cent. of the issued ordinary shares on the terms set out in the</a:t>
            </a:r>
            <a:br>
              <a:rPr lang="en-GB" sz="1800" b="0" dirty="0"/>
            </a:br>
            <a:r>
              <a:rPr lang="en-GB" sz="1800" b="0" dirty="0"/>
              <a:t>circular to shareholders of the Company dated </a:t>
            </a:r>
            <a:r>
              <a:rPr lang="en-GB" sz="1800" b="0" dirty="0" smtClean="0"/>
              <a:t>16 October 2012</a:t>
            </a:r>
            <a:endParaRPr lang="en-GB" sz="1600" dirty="0" smtClean="0"/>
          </a:p>
        </p:txBody>
      </p:sp>
      <p:graphicFrame>
        <p:nvGraphicFramePr>
          <p:cNvPr id="434179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1685469"/>
              </p:ext>
            </p:extLst>
          </p:nvPr>
        </p:nvGraphicFramePr>
        <p:xfrm>
          <a:off x="2000672" y="3429000"/>
          <a:ext cx="5460339" cy="1644648"/>
        </p:xfrm>
        <a:graphic>
          <a:graphicData uri="http://schemas.openxmlformats.org/drawingml/2006/table">
            <a:tbl>
              <a:tblPr/>
              <a:tblGrid>
                <a:gridCol w="2105025"/>
                <a:gridCol w="1484181"/>
                <a:gridCol w="1871133"/>
              </a:tblGrid>
              <a:tr h="4111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Votes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 Votes For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18,531,550</a:t>
                      </a:r>
                    </a:p>
                  </a:txBody>
                  <a:tcPr marL="0" marR="117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>
                          <a:tab pos="1524000" algn="r"/>
                        </a:tabLst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98.93%</a:t>
                      </a:r>
                    </a:p>
                  </a:txBody>
                  <a:tcPr marL="0" marR="78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 Votes Against 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200,746</a:t>
                      </a:r>
                    </a:p>
                  </a:txBody>
                  <a:tcPr marL="0" marR="117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>
                          <a:tab pos="1524000" algn="r"/>
                        </a:tabLst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1.07%</a:t>
                      </a:r>
                    </a:p>
                  </a:txBody>
                  <a:tcPr marL="0" marR="78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 Total Votes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18,732,296</a:t>
                      </a:r>
                    </a:p>
                  </a:txBody>
                  <a:tcPr marL="0" marR="117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100%</a:t>
                      </a:r>
                    </a:p>
                  </a:txBody>
                  <a:tcPr marL="0" marR="78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1800" dirty="0" smtClean="0">
                <a:latin typeface="Arial" charset="0"/>
              </a:rPr>
              <a:t>Dunedin Enterprise Investment Trust PLC</a:t>
            </a:r>
            <a:br>
              <a:rPr lang="en-GB" sz="1800" dirty="0" smtClean="0">
                <a:latin typeface="Arial" charset="0"/>
              </a:rPr>
            </a:br>
            <a:r>
              <a:rPr lang="en-GB" sz="1800" dirty="0" smtClean="0">
                <a:latin typeface="Arial" charset="0"/>
              </a:rPr>
              <a:t/>
            </a:r>
            <a:br>
              <a:rPr lang="en-GB" sz="1800" dirty="0" smtClean="0">
                <a:latin typeface="Arial" charset="0"/>
              </a:rPr>
            </a:br>
            <a:r>
              <a:rPr lang="en-GB" sz="1800" dirty="0" smtClean="0">
                <a:solidFill>
                  <a:srgbClr val="2CA9AB"/>
                </a:solidFill>
                <a:latin typeface="Arial" charset="0"/>
              </a:rPr>
              <a:t>Resolution 2: </a:t>
            </a:r>
            <a:br>
              <a:rPr lang="en-GB" sz="1800" dirty="0" smtClean="0">
                <a:solidFill>
                  <a:srgbClr val="2CA9AB"/>
                </a:solidFill>
                <a:latin typeface="Arial" charset="0"/>
              </a:rPr>
            </a:br>
            <a:r>
              <a:rPr lang="en-GB" sz="1800" dirty="0" smtClean="0">
                <a:solidFill>
                  <a:srgbClr val="2CA9AB"/>
                </a:solidFill>
                <a:latin typeface="Arial" charset="0"/>
              </a:rPr>
              <a:t/>
            </a:r>
            <a:br>
              <a:rPr lang="en-GB" sz="1800" dirty="0" smtClean="0">
                <a:solidFill>
                  <a:srgbClr val="2CA9AB"/>
                </a:solidFill>
                <a:latin typeface="Arial" charset="0"/>
              </a:rPr>
            </a:br>
            <a:r>
              <a:rPr lang="en-GB" sz="1800" b="0" dirty="0"/>
              <a:t>To authorise the </a:t>
            </a:r>
            <a:r>
              <a:rPr lang="en-GB" sz="1800" b="0" dirty="0" smtClean="0"/>
              <a:t>new performance fee arrangements to be entered into with Dunedin LLP, </a:t>
            </a:r>
            <a:r>
              <a:rPr lang="en-GB" sz="1800" b="0" dirty="0"/>
              <a:t>on the terms set out in </a:t>
            </a:r>
            <a:r>
              <a:rPr lang="en-GB" sz="1800" b="0" dirty="0" smtClean="0"/>
              <a:t>the circular </a:t>
            </a:r>
            <a:r>
              <a:rPr lang="en-GB" sz="1800" b="0" dirty="0"/>
              <a:t>to shareholders of the Company dated </a:t>
            </a:r>
            <a:r>
              <a:rPr lang="en-GB" sz="1800" b="0" dirty="0" smtClean="0"/>
              <a:t>16 October 2012</a:t>
            </a:r>
            <a:endParaRPr lang="en-GB" sz="1600" dirty="0" smtClean="0"/>
          </a:p>
        </p:txBody>
      </p:sp>
      <p:graphicFrame>
        <p:nvGraphicFramePr>
          <p:cNvPr id="434179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8959270"/>
              </p:ext>
            </p:extLst>
          </p:nvPr>
        </p:nvGraphicFramePr>
        <p:xfrm>
          <a:off x="2000672" y="3429000"/>
          <a:ext cx="5460339" cy="1644648"/>
        </p:xfrm>
        <a:graphic>
          <a:graphicData uri="http://schemas.openxmlformats.org/drawingml/2006/table">
            <a:tbl>
              <a:tblPr/>
              <a:tblGrid>
                <a:gridCol w="2105025"/>
                <a:gridCol w="1484181"/>
                <a:gridCol w="1871133"/>
              </a:tblGrid>
              <a:tr h="4111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3366"/>
                        </a:solidFill>
                        <a:effectLst/>
                        <a:latin typeface="Arial" charset="0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Votes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 Votes For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15,359,207</a:t>
                      </a:r>
                    </a:p>
                  </a:txBody>
                  <a:tcPr marL="0" marR="117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>
                          <a:tab pos="1524000" algn="r"/>
                        </a:tabLst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83.41%</a:t>
                      </a:r>
                    </a:p>
                  </a:txBody>
                  <a:tcPr marL="0" marR="78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 Votes Against 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>
                          <a:tab pos="1168400" algn="r"/>
                        </a:tabLst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3,055,087</a:t>
                      </a:r>
                    </a:p>
                  </a:txBody>
                  <a:tcPr marL="0" marR="117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>
                          <a:tab pos="1524000" algn="r"/>
                        </a:tabLst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16.59%</a:t>
                      </a:r>
                    </a:p>
                  </a:txBody>
                  <a:tcPr marL="0" marR="78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116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 Total Votes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18,414,294</a:t>
                      </a:r>
                    </a:p>
                  </a:txBody>
                  <a:tcPr marL="0" marR="117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ts val="2800"/>
                        </a:lnSpc>
                        <a:spcBef>
                          <a:spcPts val="400"/>
                        </a:spcBef>
                        <a:spcAft>
                          <a:spcPts val="400"/>
                        </a:spcAft>
                        <a:buClr>
                          <a:srgbClr val="2CA9AB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Arial" charset="0"/>
                        </a:rPr>
                        <a:t>100%</a:t>
                      </a:r>
                    </a:p>
                  </a:txBody>
                  <a:tcPr marL="0" marR="78000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527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ctr">
          <a:defRPr b="1" dirty="0" smtClean="0">
            <a:solidFill>
              <a:srgbClr val="002E6C"/>
            </a:solidFill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7819</TotalTime>
  <Words>66</Words>
  <Application>Microsoft Office PowerPoint</Application>
  <PresentationFormat>A4 Paper (210x297 mm)</PresentationFormat>
  <Paragraphs>29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Dunedin Enterprise Investment Trust PLC</vt:lpstr>
      <vt:lpstr>Dunedin Enterprise Investment Trust PLC  Resolution 1:   To authorise the Company to buy back shares pursuant to the tender offer for up to 5 per cent. of the issued ordinary shares on the terms set out in the circular to shareholders of the Company dated 16 October 2012</vt:lpstr>
      <vt:lpstr>Dunedin Enterprise Investment Trust PLC  Resolution 2:   To authorise the new performance fee arrangements to be entered into with Dunedin LLP, on the terms set out in the circular to shareholders of the Company dated 16 October 2012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Dunedin Update to 31 March 2011</dc:title>
  <dc:creator>Structure</dc:creator>
  <cp:lastModifiedBy>Graeme Murray</cp:lastModifiedBy>
  <cp:revision>382</cp:revision>
  <cp:lastPrinted>2012-04-20T11:01:46Z</cp:lastPrinted>
  <dcterms:created xsi:type="dcterms:W3CDTF">2011-07-27T13:13:00Z</dcterms:created>
  <dcterms:modified xsi:type="dcterms:W3CDTF">2014-05-07T10:45:02Z</dcterms:modified>
</cp:coreProperties>
</file>